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83"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82" r:id="rId23"/>
    <p:sldId id="276" r:id="rId24"/>
    <p:sldId id="277" r:id="rId25"/>
    <p:sldId id="278" r:id="rId26"/>
    <p:sldId id="279" r:id="rId27"/>
    <p:sldId id="280" r:id="rId28"/>
    <p:sldId id="281" r:id="rId29"/>
  </p:sldIdLst>
  <p:sldSz cx="12192000" cy="6858000"/>
  <p:notesSz cx="6858000" cy="9144000"/>
  <p:embeddedFontLst>
    <p:embeddedFont>
      <p:font typeface="Lato" panose="020F0502020204030203" pitchFamily="34" charset="0"/>
      <p:regular r:id="rId31"/>
      <p:bold r:id="rId32"/>
      <p:italic r:id="rId33"/>
      <p:boldItalic r:id="rId34"/>
    </p:embeddedFont>
    <p:embeddedFont>
      <p:font typeface="Lato Light" panose="020F0502020204030203" pitchFamily="34" charset="0"/>
      <p:regular r:id="rId35"/>
      <p:bold r:id="rId36"/>
      <p:italic r:id="rId37"/>
      <p:boldItalic r:id="rId38"/>
    </p:embeddedFont>
    <p:embeddedFont>
      <p:font typeface="Playfair Display" panose="000005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4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581" autoAdjust="0"/>
  </p:normalViewPr>
  <p:slideViewPr>
    <p:cSldViewPr snapToGrid="0">
      <p:cViewPr>
        <p:scale>
          <a:sx n="66" d="100"/>
          <a:sy n="66" d="100"/>
        </p:scale>
        <p:origin x="1568" y="880"/>
      </p:cViewPr>
      <p:guideLst>
        <p:guide orient="horz" pos="2160"/>
        <p:guide pos="2880"/>
      </p:guideLst>
    </p:cSldViewPr>
  </p:slideViewPr>
  <p:notesTextViewPr>
    <p:cViewPr>
      <p:scale>
        <a:sx n="1" d="1"/>
        <a:sy n="1" d="1"/>
      </p:scale>
      <p:origin x="0" y="0"/>
    </p:cViewPr>
  </p:notesTextViewPr>
  <p:sorterViewPr>
    <p:cViewPr>
      <p:scale>
        <a:sx n="100" d="100"/>
        <a:sy n="100" d="100"/>
      </p:scale>
      <p:origin x="0" y="-8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adc19b1c3f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adc19b1c3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adc19b1c3f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adc19b1c3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a5cf4ba5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3a5cf4ba5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5294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a5cf4ba52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g3a5cf4ba52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a5cf4ba52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g3a5cf4ba52b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1358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6" name="Google Shape;29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a5cf4ba52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a5cf4ba52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a5cf4ba52b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g3a5cf4ba52b_0_1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adc19b1c3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g3adc19b1c3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adc19b1c3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adc19b1c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adc19b1c3f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adc19b1c3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Shape 83"/>
        <p:cNvGrpSpPr/>
        <p:nvPr/>
      </p:nvGrpSpPr>
      <p:grpSpPr>
        <a:xfrm>
          <a:off x="0" y="0"/>
          <a:ext cx="0" cy="0"/>
          <a:chOff x="0" y="0"/>
          <a:chExt cx="0" cy="0"/>
        </a:xfrm>
      </p:grpSpPr>
      <p:pic>
        <p:nvPicPr>
          <p:cNvPr id="84" name="Google Shape;84;p13"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85" name="Google Shape;85;p13"/>
          <p:cNvSpPr txBox="1"/>
          <p:nvPr/>
        </p:nvSpPr>
        <p:spPr>
          <a:xfrm>
            <a:off x="1809750" y="1749921"/>
            <a:ext cx="8572500" cy="27622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i="0" u="none" strike="noStrike" cap="none">
                <a:solidFill>
                  <a:srgbClr val="84CC16"/>
                </a:solidFill>
                <a:latin typeface="Lato"/>
                <a:ea typeface="Lato"/>
                <a:cs typeface="Lato"/>
                <a:sym typeface="Lato"/>
              </a:rPr>
              <a:t>PATHWAY TO SUSTAINABLE DEVELOPMENT</a:t>
            </a:r>
            <a:endParaRPr/>
          </a:p>
        </p:txBody>
      </p:sp>
      <p:sp>
        <p:nvSpPr>
          <p:cNvPr id="86" name="Google Shape;86;p13"/>
          <p:cNvSpPr txBox="1"/>
          <p:nvPr/>
        </p:nvSpPr>
        <p:spPr>
          <a:xfrm>
            <a:off x="1595437" y="2311896"/>
            <a:ext cx="9001125" cy="164574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400" b="1" i="0" u="none" strike="noStrike" cap="none" dirty="0">
                <a:solidFill>
                  <a:srgbClr val="064E3B"/>
                </a:solidFill>
                <a:latin typeface="Playfair Display"/>
                <a:ea typeface="Playfair Display"/>
                <a:cs typeface="Playfair Display"/>
                <a:sym typeface="Playfair Display"/>
              </a:rPr>
              <a:t>Harnessing AI for Global Food Security</a:t>
            </a:r>
            <a:endParaRPr dirty="0"/>
          </a:p>
        </p:txBody>
      </p:sp>
      <p:sp>
        <p:nvSpPr>
          <p:cNvPr id="87" name="Google Shape;87;p13"/>
          <p:cNvSpPr txBox="1"/>
          <p:nvPr/>
        </p:nvSpPr>
        <p:spPr>
          <a:xfrm>
            <a:off x="1809750" y="4148137"/>
            <a:ext cx="8572500" cy="1772793"/>
          </a:xfrm>
          <a:prstGeom prst="rect">
            <a:avLst/>
          </a:prstGeom>
          <a:noFill/>
          <a:ln>
            <a:noFill/>
          </a:ln>
        </p:spPr>
        <p:txBody>
          <a:bodyPr spcFirstLastPara="1" wrap="square" lIns="0" tIns="0" rIns="0" bIns="0" anchor="t" anchorCtr="0">
            <a:spAutoFit/>
          </a:bodyPr>
          <a:lstStyle/>
          <a:p>
            <a:pPr marL="0" marR="0" lvl="0" indent="0" algn="ctr" rtl="0">
              <a:lnSpc>
                <a:spcPct val="159944"/>
              </a:lnSpc>
              <a:spcBef>
                <a:spcPts val="0"/>
              </a:spcBef>
              <a:spcAft>
                <a:spcPts val="0"/>
              </a:spcAft>
              <a:buNone/>
            </a:pPr>
            <a:r>
              <a:rPr lang="en-US" sz="1800" dirty="0">
                <a:solidFill>
                  <a:srgbClr val="4B5563"/>
                </a:solidFill>
                <a:latin typeface="Lato Light"/>
                <a:ea typeface="Lato Light"/>
                <a:cs typeface="Lato Light"/>
                <a:sym typeface="Lato Light"/>
              </a:rPr>
              <a:t>Brian Kim</a:t>
            </a:r>
          </a:p>
          <a:p>
            <a:pPr marL="0" marR="0" lvl="0" indent="0" algn="ctr" rtl="0">
              <a:lnSpc>
                <a:spcPct val="159944"/>
              </a:lnSpc>
              <a:spcBef>
                <a:spcPts val="0"/>
              </a:spcBef>
              <a:spcAft>
                <a:spcPts val="0"/>
              </a:spcAft>
              <a:buNone/>
            </a:pPr>
            <a:r>
              <a:rPr lang="en-US" sz="1800" dirty="0">
                <a:solidFill>
                  <a:srgbClr val="4B5563"/>
                </a:solidFill>
                <a:latin typeface="Lato Light"/>
                <a:ea typeface="Lato Light"/>
                <a:cs typeface="Lato Light"/>
                <a:sym typeface="Lato Light"/>
              </a:rPr>
              <a:t>2025/12/12 @ NCHU</a:t>
            </a:r>
            <a:endParaRPr sz="1800" dirty="0">
              <a:solidFill>
                <a:srgbClr val="4B5563"/>
              </a:solidFill>
              <a:latin typeface="Lato Light"/>
              <a:ea typeface="Lato Light"/>
              <a:cs typeface="Lato Light"/>
              <a:sym typeface="Lato Light"/>
            </a:endParaRPr>
          </a:p>
          <a:p>
            <a:pPr marL="0" marR="0" lvl="0" indent="0" algn="ctr" rtl="0">
              <a:lnSpc>
                <a:spcPct val="159944"/>
              </a:lnSpc>
              <a:spcBef>
                <a:spcPts val="0"/>
              </a:spcBef>
              <a:spcAft>
                <a:spcPts val="0"/>
              </a:spcAft>
              <a:buNone/>
            </a:pPr>
            <a:r>
              <a:rPr lang="en-US" sz="1800" dirty="0">
                <a:solidFill>
                  <a:srgbClr val="4B5563"/>
                </a:solidFill>
                <a:latin typeface="Lato Light"/>
                <a:ea typeface="Lato Light"/>
                <a:cs typeface="Lato Light"/>
                <a:sym typeface="Lato Light"/>
              </a:rPr>
              <a:t>Global Master of Business Administration (GMBA)</a:t>
            </a:r>
          </a:p>
          <a:p>
            <a:pPr marL="0" marR="0" lvl="0" indent="0" algn="ctr" rtl="0">
              <a:lnSpc>
                <a:spcPct val="159944"/>
              </a:lnSpc>
              <a:spcBef>
                <a:spcPts val="0"/>
              </a:spcBef>
              <a:spcAft>
                <a:spcPts val="0"/>
              </a:spcAft>
              <a:buNone/>
            </a:pPr>
            <a:r>
              <a:rPr lang="en-US" sz="1800" dirty="0">
                <a:solidFill>
                  <a:srgbClr val="4B5563"/>
                </a:solidFill>
                <a:latin typeface="Lato Light"/>
                <a:ea typeface="Lato Light"/>
                <a:cs typeface="Lato Light"/>
                <a:sym typeface="Lato Light"/>
              </a:rPr>
              <a:t>Tunghai University</a:t>
            </a:r>
            <a:endParaRPr sz="1800" dirty="0">
              <a:solidFill>
                <a:srgbClr val="4B5563"/>
              </a:solidFill>
              <a:latin typeface="Lato Light"/>
              <a:ea typeface="Lato Light"/>
              <a:cs typeface="Lato Light"/>
              <a:sym typeface="La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Shape 144"/>
        <p:cNvGrpSpPr/>
        <p:nvPr/>
      </p:nvGrpSpPr>
      <p:grpSpPr>
        <a:xfrm>
          <a:off x="0" y="0"/>
          <a:ext cx="0" cy="0"/>
          <a:chOff x="0" y="0"/>
          <a:chExt cx="0" cy="0"/>
        </a:xfrm>
      </p:grpSpPr>
      <p:pic>
        <p:nvPicPr>
          <p:cNvPr id="145" name="Google Shape;145;p21"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46" name="Google Shape;146;p21" descr="image.png"/>
          <p:cNvPicPr preferRelativeResize="0"/>
          <p:nvPr/>
        </p:nvPicPr>
        <p:blipFill rotWithShape="1">
          <a:blip r:embed="rId4">
            <a:alphaModFix/>
          </a:blip>
          <a:srcRect/>
          <a:stretch/>
        </p:blipFill>
        <p:spPr>
          <a:xfrm>
            <a:off x="571500" y="1810642"/>
            <a:ext cx="5238750" cy="4307085"/>
          </a:xfrm>
          <a:prstGeom prst="rect">
            <a:avLst/>
          </a:prstGeom>
          <a:noFill/>
          <a:ln>
            <a:noFill/>
          </a:ln>
        </p:spPr>
      </p:pic>
      <p:pic>
        <p:nvPicPr>
          <p:cNvPr id="147" name="Google Shape;147;p21" descr="image.png"/>
          <p:cNvPicPr preferRelativeResize="0"/>
          <p:nvPr/>
        </p:nvPicPr>
        <p:blipFill rotWithShape="1">
          <a:blip r:embed="rId5">
            <a:alphaModFix/>
          </a:blip>
          <a:srcRect/>
          <a:stretch/>
        </p:blipFill>
        <p:spPr>
          <a:xfrm>
            <a:off x="6381750" y="1810642"/>
            <a:ext cx="5238750" cy="4307085"/>
          </a:xfrm>
          <a:prstGeom prst="rect">
            <a:avLst/>
          </a:prstGeom>
          <a:noFill/>
          <a:ln>
            <a:noFill/>
          </a:ln>
        </p:spPr>
      </p:pic>
      <p:sp>
        <p:nvSpPr>
          <p:cNvPr id="148" name="Google Shape;148;p21"/>
          <p:cNvSpPr txBox="1"/>
          <p:nvPr/>
        </p:nvSpPr>
        <p:spPr>
          <a:xfrm>
            <a:off x="571500" y="571500"/>
            <a:ext cx="11601450" cy="499020"/>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None/>
            </a:pPr>
            <a:r>
              <a:rPr lang="en-US" sz="3150" b="1" i="0" u="none" strike="noStrike" cap="none">
                <a:solidFill>
                  <a:srgbClr val="064E3B"/>
                </a:solidFill>
                <a:latin typeface="Playfair Display"/>
                <a:ea typeface="Playfair Display"/>
                <a:cs typeface="Playfair Display"/>
                <a:sym typeface="Playfair Display"/>
              </a:rPr>
              <a:t>Small Country, Massive Output</a:t>
            </a:r>
            <a:endParaRPr/>
          </a:p>
        </p:txBody>
      </p:sp>
      <p:sp>
        <p:nvSpPr>
          <p:cNvPr id="149" name="Google Shape;149;p21"/>
          <p:cNvSpPr/>
          <p:nvPr/>
        </p:nvSpPr>
        <p:spPr>
          <a:xfrm>
            <a:off x="571500" y="1241970"/>
            <a:ext cx="11049000" cy="19050"/>
          </a:xfrm>
          <a:prstGeom prst="rect">
            <a:avLst/>
          </a:prstGeom>
          <a:solidFill>
            <a:srgbClr val="E5E7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0" name="Google Shape;150;p21"/>
          <p:cNvSpPr txBox="1"/>
          <p:nvPr/>
        </p:nvSpPr>
        <p:spPr>
          <a:xfrm>
            <a:off x="962025" y="2229742"/>
            <a:ext cx="4680585" cy="31998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1" i="0" u="none" strike="noStrike" cap="none" dirty="0">
                <a:solidFill>
                  <a:srgbClr val="064E3B"/>
                </a:solidFill>
                <a:latin typeface="Playfair Display"/>
                <a:ea typeface="Playfair Display"/>
                <a:cs typeface="Playfair Display"/>
                <a:sym typeface="Playfair Display"/>
              </a:rPr>
              <a:t>#2 Global Exporter</a:t>
            </a:r>
            <a:endParaRPr dirty="0"/>
          </a:p>
        </p:txBody>
      </p:sp>
      <p:sp>
        <p:nvSpPr>
          <p:cNvPr id="151" name="Google Shape;151;p21"/>
          <p:cNvSpPr txBox="1"/>
          <p:nvPr/>
        </p:nvSpPr>
        <p:spPr>
          <a:xfrm>
            <a:off x="962025" y="2740223"/>
            <a:ext cx="4457700" cy="9144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a:solidFill>
                  <a:srgbClr val="374151"/>
                </a:solidFill>
                <a:latin typeface="Lato"/>
                <a:ea typeface="Lato"/>
                <a:cs typeface="Lato"/>
                <a:sym typeface="Lato"/>
              </a:rPr>
              <a:t>Despite its small size, the Netherlands is the world's </a:t>
            </a:r>
            <a:r>
              <a:rPr lang="en-US" sz="1500" b="1" i="0" u="none" strike="noStrike" cap="none" dirty="0">
                <a:solidFill>
                  <a:srgbClr val="15803D"/>
                </a:solidFill>
                <a:latin typeface="Lato"/>
                <a:ea typeface="Lato"/>
                <a:cs typeface="Lato"/>
                <a:sym typeface="Lato"/>
              </a:rPr>
              <a:t>second-biggest agricultural exporter</a:t>
            </a:r>
            <a:r>
              <a:rPr lang="en-US" sz="1500" b="0" i="0" u="none" strike="noStrike" cap="none" dirty="0">
                <a:solidFill>
                  <a:srgbClr val="374151"/>
                </a:solidFill>
                <a:latin typeface="Lato"/>
                <a:ea typeface="Lato"/>
                <a:cs typeface="Lato"/>
                <a:sym typeface="Lato"/>
              </a:rPr>
              <a:t> by value, trailing only the United States.</a:t>
            </a:r>
            <a:endParaRPr dirty="0"/>
          </a:p>
        </p:txBody>
      </p:sp>
      <p:sp>
        <p:nvSpPr>
          <p:cNvPr id="152" name="Google Shape;152;p21"/>
          <p:cNvSpPr txBox="1"/>
          <p:nvPr/>
        </p:nvSpPr>
        <p:spPr>
          <a:xfrm>
            <a:off x="962025" y="3845123"/>
            <a:ext cx="4457700" cy="9144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4500" b="1" i="0" u="none" strike="noStrike" cap="none">
                <a:solidFill>
                  <a:srgbClr val="84CC16"/>
                </a:solidFill>
                <a:latin typeface="Playfair Display"/>
                <a:ea typeface="Playfair Display"/>
                <a:cs typeface="Playfair Display"/>
                <a:sym typeface="Playfair Display"/>
              </a:rPr>
              <a:t>€95.6B+</a:t>
            </a:r>
            <a:endParaRPr/>
          </a:p>
        </p:txBody>
      </p:sp>
      <p:sp>
        <p:nvSpPr>
          <p:cNvPr id="153" name="Google Shape;153;p21"/>
          <p:cNvSpPr txBox="1"/>
          <p:nvPr/>
        </p:nvSpPr>
        <p:spPr>
          <a:xfrm>
            <a:off x="962025" y="5331023"/>
            <a:ext cx="4457700" cy="2437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200" b="0" i="0" u="none" strike="noStrike" cap="none">
                <a:solidFill>
                  <a:srgbClr val="374151"/>
                </a:solidFill>
                <a:latin typeface="Lato"/>
                <a:ea typeface="Lato"/>
                <a:cs typeface="Lato"/>
                <a:sym typeface="Lato"/>
              </a:rPr>
              <a:t>Annual Agricultural Exports</a:t>
            </a:r>
            <a:endParaRPr/>
          </a:p>
        </p:txBody>
      </p:sp>
      <p:sp>
        <p:nvSpPr>
          <p:cNvPr id="154" name="Google Shape;154;p21"/>
          <p:cNvSpPr txBox="1"/>
          <p:nvPr/>
        </p:nvSpPr>
        <p:spPr>
          <a:xfrm>
            <a:off x="6772275" y="2229742"/>
            <a:ext cx="4680585" cy="31998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1" i="0" u="none" strike="noStrike" cap="none">
                <a:solidFill>
                  <a:srgbClr val="064E3B"/>
                </a:solidFill>
                <a:latin typeface="Playfair Display"/>
                <a:ea typeface="Playfair Display"/>
                <a:cs typeface="Playfair Display"/>
                <a:sym typeface="Playfair Display"/>
              </a:rPr>
              <a:t>Overcoming Nature</a:t>
            </a:r>
            <a:endParaRPr/>
          </a:p>
        </p:txBody>
      </p:sp>
      <p:sp>
        <p:nvSpPr>
          <p:cNvPr id="155" name="Google Shape;155;p21"/>
          <p:cNvSpPr txBox="1"/>
          <p:nvPr/>
        </p:nvSpPr>
        <p:spPr>
          <a:xfrm>
            <a:off x="6772275" y="2740223"/>
            <a:ext cx="4457700" cy="9144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374151"/>
                </a:solidFill>
                <a:latin typeface="Lato"/>
                <a:ea typeface="Lato"/>
                <a:cs typeface="Lato"/>
                <a:sym typeface="Lato"/>
              </a:rPr>
              <a:t>How does a tiny, densely populated nation feed the world? By refusing to accept natural limitations as absolute boundaries.</a:t>
            </a:r>
            <a:endParaRPr/>
          </a:p>
        </p:txBody>
      </p:sp>
      <p:sp>
        <p:nvSpPr>
          <p:cNvPr id="156" name="Google Shape;156;p21"/>
          <p:cNvSpPr txBox="1"/>
          <p:nvPr/>
        </p:nvSpPr>
        <p:spPr>
          <a:xfrm>
            <a:off x="6848475" y="3914973"/>
            <a:ext cx="114300"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374151"/>
                </a:solidFill>
                <a:latin typeface="Lato"/>
                <a:ea typeface="Lato"/>
                <a:cs typeface="Lato"/>
                <a:sym typeface="Lato"/>
              </a:rPr>
              <a:t>•</a:t>
            </a:r>
            <a:endParaRPr dirty="0"/>
          </a:p>
        </p:txBody>
      </p:sp>
      <p:sp>
        <p:nvSpPr>
          <p:cNvPr id="157" name="Google Shape;157;p21"/>
          <p:cNvSpPr txBox="1"/>
          <p:nvPr/>
        </p:nvSpPr>
        <p:spPr>
          <a:xfrm>
            <a:off x="6962775" y="3845123"/>
            <a:ext cx="4267200" cy="304800"/>
          </a:xfrm>
          <a:prstGeom prst="rect">
            <a:avLst/>
          </a:prstGeom>
          <a:noFill/>
          <a:ln>
            <a:noFill/>
          </a:ln>
        </p:spPr>
        <p:txBody>
          <a:bodyPr spcFirstLastPara="1" wrap="square" lIns="11430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374151"/>
                </a:solidFill>
                <a:latin typeface="Lato"/>
                <a:ea typeface="Lato"/>
                <a:cs typeface="Lato"/>
                <a:sym typeface="Lato"/>
              </a:rPr>
              <a:t>High-density greenhouses</a:t>
            </a:r>
            <a:endParaRPr/>
          </a:p>
        </p:txBody>
      </p:sp>
      <p:sp>
        <p:nvSpPr>
          <p:cNvPr id="158" name="Google Shape;158;p21"/>
          <p:cNvSpPr txBox="1"/>
          <p:nvPr/>
        </p:nvSpPr>
        <p:spPr>
          <a:xfrm>
            <a:off x="6848475" y="4362648"/>
            <a:ext cx="114300"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374151"/>
                </a:solidFill>
                <a:latin typeface="Lato"/>
                <a:ea typeface="Lato"/>
                <a:cs typeface="Lato"/>
                <a:sym typeface="Lato"/>
              </a:rPr>
              <a:t>•</a:t>
            </a:r>
            <a:endParaRPr/>
          </a:p>
        </p:txBody>
      </p:sp>
      <p:sp>
        <p:nvSpPr>
          <p:cNvPr id="159" name="Google Shape;159;p21"/>
          <p:cNvSpPr txBox="1"/>
          <p:nvPr/>
        </p:nvSpPr>
        <p:spPr>
          <a:xfrm>
            <a:off x="6962775" y="4292798"/>
            <a:ext cx="4267200" cy="304800"/>
          </a:xfrm>
          <a:prstGeom prst="rect">
            <a:avLst/>
          </a:prstGeom>
          <a:noFill/>
          <a:ln>
            <a:noFill/>
          </a:ln>
        </p:spPr>
        <p:txBody>
          <a:bodyPr spcFirstLastPara="1" wrap="square" lIns="11430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374151"/>
                </a:solidFill>
                <a:latin typeface="Lato"/>
                <a:ea typeface="Lato"/>
                <a:cs typeface="Lato"/>
                <a:sym typeface="Lato"/>
              </a:rPr>
              <a:t>Precision farming techniques</a:t>
            </a:r>
            <a:endParaRPr/>
          </a:p>
        </p:txBody>
      </p:sp>
      <p:sp>
        <p:nvSpPr>
          <p:cNvPr id="160" name="Google Shape;160;p21"/>
          <p:cNvSpPr txBox="1"/>
          <p:nvPr/>
        </p:nvSpPr>
        <p:spPr>
          <a:xfrm>
            <a:off x="6848475" y="4810323"/>
            <a:ext cx="114300"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374151"/>
                </a:solidFill>
                <a:latin typeface="Lato"/>
                <a:ea typeface="Lato"/>
                <a:cs typeface="Lato"/>
                <a:sym typeface="Lato"/>
              </a:rPr>
              <a:t>•</a:t>
            </a:r>
            <a:endParaRPr/>
          </a:p>
        </p:txBody>
      </p:sp>
      <p:sp>
        <p:nvSpPr>
          <p:cNvPr id="161" name="Google Shape;161;p21"/>
          <p:cNvSpPr txBox="1"/>
          <p:nvPr/>
        </p:nvSpPr>
        <p:spPr>
          <a:xfrm>
            <a:off x="6962775" y="4740473"/>
            <a:ext cx="4267200" cy="304800"/>
          </a:xfrm>
          <a:prstGeom prst="rect">
            <a:avLst/>
          </a:prstGeom>
          <a:noFill/>
          <a:ln>
            <a:noFill/>
          </a:ln>
        </p:spPr>
        <p:txBody>
          <a:bodyPr spcFirstLastPara="1" wrap="square" lIns="11430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374151"/>
                </a:solidFill>
                <a:latin typeface="Lato"/>
                <a:ea typeface="Lato"/>
                <a:cs typeface="Lato"/>
                <a:sym typeface="Lato"/>
              </a:rPr>
              <a:t>Focus on high-value crops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Shape 165"/>
        <p:cNvGrpSpPr/>
        <p:nvPr/>
      </p:nvGrpSpPr>
      <p:grpSpPr>
        <a:xfrm>
          <a:off x="0" y="0"/>
          <a:ext cx="0" cy="0"/>
          <a:chOff x="0" y="0"/>
          <a:chExt cx="0" cy="0"/>
        </a:xfrm>
      </p:grpSpPr>
      <p:pic>
        <p:nvPicPr>
          <p:cNvPr id="166" name="Google Shape;166;p22"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67" name="Google Shape;167;p22"/>
          <p:cNvSpPr txBox="1"/>
          <p:nvPr/>
        </p:nvSpPr>
        <p:spPr>
          <a:xfrm>
            <a:off x="571500" y="946844"/>
            <a:ext cx="5200650" cy="109716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1" i="0" u="none" strike="noStrike" cap="none" dirty="0">
                <a:solidFill>
                  <a:srgbClr val="064E3B"/>
                </a:solidFill>
                <a:latin typeface="Playfair Display"/>
                <a:ea typeface="Playfair Display"/>
                <a:cs typeface="Playfair Display"/>
                <a:sym typeface="Playfair Display"/>
              </a:rPr>
              <a:t>Conquering Space &amp; Time</a:t>
            </a:r>
            <a:endParaRPr dirty="0"/>
          </a:p>
        </p:txBody>
      </p:sp>
      <p:sp>
        <p:nvSpPr>
          <p:cNvPr id="168" name="Google Shape;168;p22"/>
          <p:cNvSpPr txBox="1"/>
          <p:nvPr/>
        </p:nvSpPr>
        <p:spPr>
          <a:xfrm>
            <a:off x="571500" y="2520255"/>
            <a:ext cx="4953000" cy="3520964"/>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a:solidFill>
                  <a:srgbClr val="374151"/>
                </a:solidFill>
                <a:latin typeface="Lato"/>
                <a:ea typeface="Lato"/>
                <a:cs typeface="Lato"/>
                <a:sym typeface="Lato"/>
              </a:rPr>
              <a:t>Traditionally, farming was bound by two factors: </a:t>
            </a:r>
          </a:p>
          <a:p>
            <a:pPr marL="285750" marR="0" lvl="0" indent="-285750" algn="l" rtl="0">
              <a:lnSpc>
                <a:spcPct val="160000"/>
              </a:lnSpc>
              <a:spcBef>
                <a:spcPts val="0"/>
              </a:spcBef>
              <a:spcAft>
                <a:spcPts val="0"/>
              </a:spcAft>
              <a:buFont typeface="Arial" panose="020B0604020202020204" pitchFamily="34" charset="0"/>
              <a:buChar char="•"/>
            </a:pPr>
            <a:r>
              <a:rPr lang="en-US" sz="1500" b="0" i="0" u="none" strike="noStrike" cap="none" dirty="0">
                <a:solidFill>
                  <a:srgbClr val="374151"/>
                </a:solidFill>
                <a:latin typeface="Lato"/>
                <a:ea typeface="Lato"/>
                <a:cs typeface="Lato"/>
                <a:sym typeface="Lato"/>
              </a:rPr>
              <a:t>Available land (Space) and seasons (Time). </a:t>
            </a:r>
          </a:p>
          <a:p>
            <a:pPr marL="285750" marR="0" lvl="0" indent="-285750" algn="l" rtl="0">
              <a:lnSpc>
                <a:spcPct val="160000"/>
              </a:lnSpc>
              <a:spcBef>
                <a:spcPts val="0"/>
              </a:spcBef>
              <a:spcAft>
                <a:spcPts val="0"/>
              </a:spcAft>
              <a:buFont typeface="Arial" panose="020B0604020202020204" pitchFamily="34" charset="0"/>
              <a:buChar char="•"/>
            </a:pPr>
            <a:r>
              <a:rPr lang="en-US" sz="1500" b="0" i="0" u="none" strike="noStrike" cap="none" dirty="0">
                <a:solidFill>
                  <a:srgbClr val="374151"/>
                </a:solidFill>
                <a:latin typeface="Lato"/>
                <a:ea typeface="Lato"/>
                <a:cs typeface="Lato"/>
                <a:sym typeface="Lato"/>
              </a:rPr>
              <a:t>Smart farming shatters these constraints.</a:t>
            </a:r>
          </a:p>
          <a:p>
            <a:pPr>
              <a:lnSpc>
                <a:spcPct val="160000"/>
              </a:lnSpc>
            </a:pPr>
            <a:endParaRPr lang="en-US" sz="1400" b="1" i="0" u="none" strike="noStrike" cap="none" dirty="0">
              <a:solidFill>
                <a:srgbClr val="15803D"/>
              </a:solidFill>
              <a:latin typeface="Lato"/>
              <a:ea typeface="Lato"/>
              <a:cs typeface="Lato"/>
              <a:sym typeface="Lato"/>
            </a:endParaRPr>
          </a:p>
          <a:p>
            <a:pPr>
              <a:lnSpc>
                <a:spcPct val="160000"/>
              </a:lnSpc>
            </a:pPr>
            <a:r>
              <a:rPr lang="en-US" sz="1400" b="1" i="0" u="none" strike="noStrike" cap="none" dirty="0">
                <a:solidFill>
                  <a:srgbClr val="15803D"/>
                </a:solidFill>
                <a:latin typeface="Lato"/>
                <a:ea typeface="Lato"/>
                <a:cs typeface="Lato"/>
                <a:sym typeface="Lato"/>
              </a:rPr>
              <a:t>Vertical Farming:</a:t>
            </a:r>
            <a:r>
              <a:rPr lang="en-US" sz="1400" b="0" i="0" u="none" strike="noStrike" cap="none" dirty="0">
                <a:solidFill>
                  <a:srgbClr val="374151"/>
                </a:solidFill>
                <a:latin typeface="Lato"/>
                <a:ea typeface="Lato"/>
                <a:cs typeface="Lato"/>
                <a:sym typeface="Lato"/>
              </a:rPr>
              <a:t> Overcomes space limitations by stacking production layers, enabling high yields in urban centers.</a:t>
            </a:r>
          </a:p>
          <a:p>
            <a:pPr>
              <a:lnSpc>
                <a:spcPct val="160000"/>
              </a:lnSpc>
            </a:pPr>
            <a:endParaRPr lang="en-US" sz="1400" b="1" i="0" u="none" strike="noStrike" cap="none" dirty="0">
              <a:solidFill>
                <a:srgbClr val="15803D"/>
              </a:solidFill>
              <a:latin typeface="Lato"/>
              <a:ea typeface="Lato"/>
              <a:cs typeface="Lato"/>
              <a:sym typeface="Lato"/>
            </a:endParaRPr>
          </a:p>
          <a:p>
            <a:pPr>
              <a:lnSpc>
                <a:spcPct val="160000"/>
              </a:lnSpc>
            </a:pPr>
            <a:r>
              <a:rPr lang="en-US" sz="1400" b="1" i="0" u="none" strike="noStrike" cap="none" dirty="0">
                <a:solidFill>
                  <a:srgbClr val="15803D"/>
                </a:solidFill>
                <a:latin typeface="Lato"/>
                <a:ea typeface="Lato"/>
                <a:cs typeface="Lato"/>
                <a:sym typeface="Lato"/>
              </a:rPr>
              <a:t>Smart Greenhouses:</a:t>
            </a:r>
            <a:r>
              <a:rPr lang="en-US" sz="1400" b="0" i="0" u="none" strike="noStrike" cap="none" dirty="0">
                <a:solidFill>
                  <a:srgbClr val="374151"/>
                </a:solidFill>
                <a:latin typeface="Lato"/>
                <a:ea typeface="Lato"/>
                <a:cs typeface="Lato"/>
                <a:sym typeface="Lato"/>
              </a:rPr>
              <a:t> Overcome time limitations by creating artificial climates, allowing for year-round production regardless of external weather.</a:t>
            </a:r>
            <a:endParaRPr dirty="0"/>
          </a:p>
        </p:txBody>
      </p:sp>
      <p:pic>
        <p:nvPicPr>
          <p:cNvPr id="171" name="Google Shape;171;p22" descr="image.png"/>
          <p:cNvPicPr preferRelativeResize="0"/>
          <p:nvPr/>
        </p:nvPicPr>
        <p:blipFill rotWithShape="1">
          <a:blip r:embed="rId4">
            <a:alphaModFix/>
          </a:blip>
          <a:srcRect/>
          <a:stretch/>
        </p:blipFill>
        <p:spPr>
          <a:xfrm>
            <a:off x="6096000" y="0"/>
            <a:ext cx="6096000"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3"/>
          <p:cNvPicPr preferRelativeResize="0"/>
          <p:nvPr/>
        </p:nvPicPr>
        <p:blipFill>
          <a:blip r:embed="rId3">
            <a:alphaModFix/>
          </a:blip>
          <a:stretch>
            <a:fillRect/>
          </a:stretch>
        </p:blipFill>
        <p:spPr>
          <a:xfrm>
            <a:off x="152400" y="1208450"/>
            <a:ext cx="11887202" cy="444110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4"/>
          <p:cNvPicPr preferRelativeResize="0"/>
          <p:nvPr/>
        </p:nvPicPr>
        <p:blipFill>
          <a:blip r:embed="rId3">
            <a:alphaModFix/>
          </a:blip>
          <a:stretch>
            <a:fillRect/>
          </a:stretch>
        </p:blipFill>
        <p:spPr>
          <a:xfrm>
            <a:off x="0" y="0"/>
            <a:ext cx="1219199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Shape 185"/>
        <p:cNvGrpSpPr/>
        <p:nvPr/>
      </p:nvGrpSpPr>
      <p:grpSpPr>
        <a:xfrm>
          <a:off x="0" y="0"/>
          <a:ext cx="0" cy="0"/>
          <a:chOff x="0" y="0"/>
          <a:chExt cx="0" cy="0"/>
        </a:xfrm>
      </p:grpSpPr>
      <p:pic>
        <p:nvPicPr>
          <p:cNvPr id="186" name="Google Shape;186;p25"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87" name="Google Shape;187;p25"/>
          <p:cNvSpPr txBox="1"/>
          <p:nvPr/>
        </p:nvSpPr>
        <p:spPr>
          <a:xfrm>
            <a:off x="1676400" y="2562225"/>
            <a:ext cx="8839200" cy="110799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600" b="0" i="1" u="none" strike="noStrike" cap="none" dirty="0">
                <a:solidFill>
                  <a:srgbClr val="064E3B"/>
                </a:solidFill>
                <a:latin typeface="Playfair Display"/>
                <a:ea typeface="Playfair Display"/>
                <a:cs typeface="Playfair Display"/>
                <a:sym typeface="Playfair Display"/>
              </a:rPr>
              <a:t>"Farming is not limited by nature anymore. </a:t>
            </a:r>
          </a:p>
          <a:p>
            <a:pPr marL="0" marR="0" lvl="0" indent="0" algn="ctr" rtl="0">
              <a:spcBef>
                <a:spcPts val="0"/>
              </a:spcBef>
              <a:spcAft>
                <a:spcPts val="0"/>
              </a:spcAft>
              <a:buNone/>
            </a:pPr>
            <a:r>
              <a:rPr lang="en-US" sz="3600" b="0" i="1" u="none" strike="noStrike" cap="none" dirty="0">
                <a:solidFill>
                  <a:srgbClr val="064E3B"/>
                </a:solidFill>
                <a:latin typeface="Playfair Display"/>
                <a:ea typeface="Playfair Display"/>
                <a:cs typeface="Playfair Display"/>
                <a:sym typeface="Playfair Display"/>
              </a:rPr>
              <a:t>It is only limited by </a:t>
            </a:r>
            <a:r>
              <a:rPr lang="en-US" sz="3600" b="1" i="1" u="none" strike="noStrike" cap="none" dirty="0">
                <a:solidFill>
                  <a:srgbClr val="064E3B"/>
                </a:solidFill>
                <a:latin typeface="Playfair Display"/>
                <a:ea typeface="Playfair Display"/>
                <a:cs typeface="Playfair Display"/>
                <a:sym typeface="Playfair Display"/>
              </a:rPr>
              <a:t>idea</a:t>
            </a:r>
            <a:r>
              <a:rPr lang="en-US" sz="3600" b="0" i="1" u="none" strike="noStrike" cap="none" dirty="0">
                <a:solidFill>
                  <a:srgbClr val="064E3B"/>
                </a:solidFill>
                <a:latin typeface="Playfair Display"/>
                <a:ea typeface="Playfair Display"/>
                <a:cs typeface="Playfair Display"/>
                <a:sym typeface="Playfair Display"/>
              </a:rPr>
              <a:t> and </a:t>
            </a:r>
            <a:r>
              <a:rPr lang="en-US" sz="3600" b="1" i="1" u="none" strike="noStrike" cap="none" dirty="0">
                <a:solidFill>
                  <a:srgbClr val="064E3B"/>
                </a:solidFill>
                <a:latin typeface="Playfair Display"/>
                <a:ea typeface="Playfair Display"/>
                <a:cs typeface="Playfair Display"/>
                <a:sym typeface="Playfair Display"/>
              </a:rPr>
              <a:t>innovation</a:t>
            </a:r>
            <a:r>
              <a:rPr lang="en-US" sz="3600" b="0" i="1" u="none" strike="noStrike" cap="none" dirty="0">
                <a:solidFill>
                  <a:srgbClr val="064E3B"/>
                </a:solidFill>
                <a:latin typeface="Playfair Display"/>
                <a:ea typeface="Playfair Display"/>
                <a:cs typeface="Playfair Display"/>
                <a:sym typeface="Playfair Display"/>
              </a:rPr>
              <a:t>." </a:t>
            </a:r>
            <a:endParaRPr dirty="0"/>
          </a:p>
        </p:txBody>
      </p:sp>
      <p:sp>
        <p:nvSpPr>
          <p:cNvPr id="188" name="Google Shape;188;p25"/>
          <p:cNvSpPr txBox="1"/>
          <p:nvPr/>
        </p:nvSpPr>
        <p:spPr>
          <a:xfrm>
            <a:off x="4248150" y="4067175"/>
            <a:ext cx="3695700" cy="228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500" b="1" i="0" u="none" strike="noStrike" cap="none">
                <a:solidFill>
                  <a:srgbClr val="84CC16"/>
                </a:solidFill>
                <a:latin typeface="Lato"/>
                <a:ea typeface="Lato"/>
                <a:cs typeface="Lato"/>
                <a:sym typeface="Lato"/>
              </a:rPr>
              <a:t>THE NEW AGRICULTURAL MINDSET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Shape 192"/>
        <p:cNvGrpSpPr/>
        <p:nvPr/>
      </p:nvGrpSpPr>
      <p:grpSpPr>
        <a:xfrm>
          <a:off x="0" y="0"/>
          <a:ext cx="0" cy="0"/>
          <a:chOff x="0" y="0"/>
          <a:chExt cx="0" cy="0"/>
        </a:xfrm>
      </p:grpSpPr>
      <p:pic>
        <p:nvPicPr>
          <p:cNvPr id="193" name="Google Shape;193;p26"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94" name="Google Shape;194;p26"/>
          <p:cNvSpPr/>
          <p:nvPr/>
        </p:nvSpPr>
        <p:spPr>
          <a:xfrm>
            <a:off x="5524500" y="2486025"/>
            <a:ext cx="1143000" cy="57150"/>
          </a:xfrm>
          <a:prstGeom prst="rect">
            <a:avLst/>
          </a:prstGeom>
          <a:solidFill>
            <a:srgbClr val="84CC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5" name="Google Shape;195;p26"/>
          <p:cNvSpPr txBox="1"/>
          <p:nvPr/>
        </p:nvSpPr>
        <p:spPr>
          <a:xfrm>
            <a:off x="1100375" y="2828925"/>
            <a:ext cx="9991248"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1" i="0" u="none" strike="noStrike" cap="none" dirty="0">
                <a:solidFill>
                  <a:srgbClr val="FFFFFF"/>
                </a:solidFill>
                <a:latin typeface="Playfair Display"/>
                <a:ea typeface="Playfair Display"/>
                <a:cs typeface="Playfair Display"/>
                <a:sym typeface="Playfair Display"/>
              </a:rPr>
              <a:t>Module 2: So What?</a:t>
            </a:r>
            <a:br>
              <a:rPr lang="en-US" sz="1800" b="0" i="0" u="none" strike="noStrike" cap="none" dirty="0">
                <a:solidFill>
                  <a:schemeClr val="dk1"/>
                </a:solidFill>
                <a:latin typeface="Calibri"/>
                <a:ea typeface="Calibri"/>
                <a:cs typeface="Calibri"/>
                <a:sym typeface="Calibri"/>
              </a:rPr>
            </a:br>
            <a:r>
              <a:rPr lang="en-US" sz="6000" b="1" i="0" u="none" strike="noStrike" cap="none" dirty="0">
                <a:solidFill>
                  <a:srgbClr val="FFFFFF"/>
                </a:solidFill>
                <a:latin typeface="Playfair Display"/>
                <a:ea typeface="Playfair Display"/>
                <a:cs typeface="Playfair Display"/>
                <a:sym typeface="Playfair Display"/>
              </a:rPr>
              <a:t> Enter Artificial Intelligence</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Shape 199"/>
        <p:cNvGrpSpPr/>
        <p:nvPr/>
      </p:nvGrpSpPr>
      <p:grpSpPr>
        <a:xfrm>
          <a:off x="0" y="0"/>
          <a:ext cx="0" cy="0"/>
          <a:chOff x="0" y="0"/>
          <a:chExt cx="0" cy="0"/>
        </a:xfrm>
      </p:grpSpPr>
      <p:pic>
        <p:nvPicPr>
          <p:cNvPr id="200" name="Google Shape;200;p27"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01" name="Google Shape;201;p27" descr="image.png"/>
          <p:cNvPicPr preferRelativeResize="0"/>
          <p:nvPr/>
        </p:nvPicPr>
        <p:blipFill rotWithShape="1">
          <a:blip r:embed="rId4">
            <a:alphaModFix/>
          </a:blip>
          <a:srcRect/>
          <a:stretch/>
        </p:blipFill>
        <p:spPr>
          <a:xfrm>
            <a:off x="571500" y="2285702"/>
            <a:ext cx="3492549" cy="3357116"/>
          </a:xfrm>
          <a:prstGeom prst="rect">
            <a:avLst/>
          </a:prstGeom>
          <a:noFill/>
          <a:ln>
            <a:noFill/>
          </a:ln>
        </p:spPr>
      </p:pic>
      <p:pic>
        <p:nvPicPr>
          <p:cNvPr id="202" name="Google Shape;202;p27" descr="image.png"/>
          <p:cNvPicPr preferRelativeResize="0"/>
          <p:nvPr/>
        </p:nvPicPr>
        <p:blipFill rotWithShape="1">
          <a:blip r:embed="rId5">
            <a:alphaModFix/>
          </a:blip>
          <a:srcRect/>
          <a:stretch/>
        </p:blipFill>
        <p:spPr>
          <a:xfrm>
            <a:off x="4349799" y="2285702"/>
            <a:ext cx="3492549" cy="3357116"/>
          </a:xfrm>
          <a:prstGeom prst="rect">
            <a:avLst/>
          </a:prstGeom>
          <a:noFill/>
          <a:ln>
            <a:noFill/>
          </a:ln>
        </p:spPr>
      </p:pic>
      <p:pic>
        <p:nvPicPr>
          <p:cNvPr id="203" name="Google Shape;203;p27" descr="image.png"/>
          <p:cNvPicPr preferRelativeResize="0"/>
          <p:nvPr/>
        </p:nvPicPr>
        <p:blipFill rotWithShape="1">
          <a:blip r:embed="rId6">
            <a:alphaModFix/>
          </a:blip>
          <a:srcRect/>
          <a:stretch/>
        </p:blipFill>
        <p:spPr>
          <a:xfrm>
            <a:off x="8128099" y="2285702"/>
            <a:ext cx="3492549" cy="3357116"/>
          </a:xfrm>
          <a:prstGeom prst="rect">
            <a:avLst/>
          </a:prstGeom>
          <a:noFill/>
          <a:ln>
            <a:noFill/>
          </a:ln>
        </p:spPr>
      </p:pic>
      <p:sp>
        <p:nvSpPr>
          <p:cNvPr id="204" name="Google Shape;204;p27"/>
          <p:cNvSpPr txBox="1"/>
          <p:nvPr/>
        </p:nvSpPr>
        <p:spPr>
          <a:xfrm>
            <a:off x="571500" y="571500"/>
            <a:ext cx="11601450" cy="499020"/>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None/>
            </a:pPr>
            <a:r>
              <a:rPr lang="en-US" sz="3150" b="1" i="0" u="none" strike="noStrike" cap="none">
                <a:solidFill>
                  <a:srgbClr val="064E3B"/>
                </a:solidFill>
                <a:latin typeface="Playfair Display"/>
                <a:ea typeface="Playfair Display"/>
                <a:cs typeface="Playfair Display"/>
                <a:sym typeface="Playfair Display"/>
              </a:rPr>
              <a:t>Accelerating Innovation</a:t>
            </a:r>
            <a:endParaRPr/>
          </a:p>
        </p:txBody>
      </p:sp>
      <p:sp>
        <p:nvSpPr>
          <p:cNvPr id="205" name="Google Shape;205;p27"/>
          <p:cNvSpPr/>
          <p:nvPr/>
        </p:nvSpPr>
        <p:spPr>
          <a:xfrm>
            <a:off x="571500" y="1241970"/>
            <a:ext cx="11049000" cy="19050"/>
          </a:xfrm>
          <a:prstGeom prst="rect">
            <a:avLst/>
          </a:prstGeom>
          <a:solidFill>
            <a:srgbClr val="E5E7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6" name="Google Shape;206;p27"/>
          <p:cNvSpPr txBox="1"/>
          <p:nvPr/>
        </p:nvSpPr>
        <p:spPr>
          <a:xfrm>
            <a:off x="794225" y="3228677"/>
            <a:ext cx="3047099" cy="295466"/>
          </a:xfrm>
          <a:prstGeom prst="rect">
            <a:avLst/>
          </a:prstGeom>
          <a:noFill/>
          <a:ln>
            <a:noFill/>
          </a:ln>
        </p:spPr>
        <p:txBody>
          <a:bodyPr spcFirstLastPara="1" wrap="square" lIns="0" tIns="0" rIns="0" bIns="0" anchor="t" anchorCtr="0">
            <a:spAutoFit/>
          </a:bodyPr>
          <a:lstStyle/>
          <a:p>
            <a:pPr marL="0" marR="0" lvl="0" indent="0" algn="ctr" rtl="0">
              <a:lnSpc>
                <a:spcPct val="119943"/>
              </a:lnSpc>
              <a:spcBef>
                <a:spcPts val="0"/>
              </a:spcBef>
              <a:spcAft>
                <a:spcPts val="0"/>
              </a:spcAft>
              <a:buNone/>
            </a:pPr>
            <a:r>
              <a:rPr lang="en-US" sz="1600" b="1" i="0" u="none" strike="noStrike" cap="none" dirty="0">
                <a:solidFill>
                  <a:srgbClr val="064E3B"/>
                </a:solidFill>
                <a:latin typeface="Playfair Display"/>
                <a:ea typeface="Playfair Display"/>
                <a:cs typeface="Playfair Display"/>
                <a:sym typeface="Playfair Display"/>
              </a:rPr>
              <a:t>The Challenge</a:t>
            </a:r>
            <a:endParaRPr sz="1600" dirty="0"/>
          </a:p>
        </p:txBody>
      </p:sp>
      <p:sp>
        <p:nvSpPr>
          <p:cNvPr id="207" name="Google Shape;207;p27"/>
          <p:cNvSpPr txBox="1"/>
          <p:nvPr/>
        </p:nvSpPr>
        <p:spPr>
          <a:xfrm>
            <a:off x="866775" y="3633043"/>
            <a:ext cx="2901999" cy="15240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dirty="0">
                <a:solidFill>
                  <a:srgbClr val="374151"/>
                </a:solidFill>
                <a:latin typeface="Lato"/>
                <a:ea typeface="Lato"/>
                <a:cs typeface="Lato"/>
                <a:sym typeface="Lato"/>
              </a:rPr>
              <a:t>Traditional agricultural research requires repeating experiments with different element combinations across many growing seasons.</a:t>
            </a:r>
            <a:endParaRPr dirty="0"/>
          </a:p>
        </p:txBody>
      </p:sp>
      <p:sp>
        <p:nvSpPr>
          <p:cNvPr id="208" name="Google Shape;208;p27"/>
          <p:cNvSpPr txBox="1"/>
          <p:nvPr/>
        </p:nvSpPr>
        <p:spPr>
          <a:xfrm>
            <a:off x="4572524" y="3228677"/>
            <a:ext cx="3047099" cy="295466"/>
          </a:xfrm>
          <a:prstGeom prst="rect">
            <a:avLst/>
          </a:prstGeom>
          <a:noFill/>
          <a:ln>
            <a:noFill/>
          </a:ln>
        </p:spPr>
        <p:txBody>
          <a:bodyPr spcFirstLastPara="1" wrap="square" lIns="0" tIns="0" rIns="0" bIns="0" anchor="t" anchorCtr="0">
            <a:spAutoFit/>
          </a:bodyPr>
          <a:lstStyle/>
          <a:p>
            <a:pPr marL="0" marR="0" lvl="0" indent="0" algn="ctr" rtl="0">
              <a:lnSpc>
                <a:spcPct val="119943"/>
              </a:lnSpc>
              <a:spcBef>
                <a:spcPts val="0"/>
              </a:spcBef>
              <a:spcAft>
                <a:spcPts val="0"/>
              </a:spcAft>
              <a:buNone/>
            </a:pPr>
            <a:r>
              <a:rPr lang="en-US" sz="1600" b="1" i="0" u="none" strike="noStrike" cap="none" dirty="0">
                <a:solidFill>
                  <a:srgbClr val="064E3B"/>
                </a:solidFill>
                <a:latin typeface="Playfair Display"/>
                <a:ea typeface="Playfair Display"/>
                <a:cs typeface="Playfair Display"/>
                <a:sym typeface="Playfair Display"/>
              </a:rPr>
              <a:t>The AI Solution</a:t>
            </a:r>
            <a:endParaRPr sz="1600" dirty="0"/>
          </a:p>
        </p:txBody>
      </p:sp>
      <p:sp>
        <p:nvSpPr>
          <p:cNvPr id="209" name="Google Shape;209;p27"/>
          <p:cNvSpPr txBox="1"/>
          <p:nvPr/>
        </p:nvSpPr>
        <p:spPr>
          <a:xfrm>
            <a:off x="4645074" y="3633043"/>
            <a:ext cx="2901999" cy="12192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374151"/>
                </a:solidFill>
                <a:latin typeface="Lato"/>
                <a:ea typeface="Lato"/>
                <a:cs typeface="Lato"/>
                <a:sym typeface="Lato"/>
              </a:rPr>
              <a:t>AI can run thousands of simulations simultaneously, predicting outcomes without waiting for physical crop cycles.</a:t>
            </a:r>
            <a:endParaRPr/>
          </a:p>
        </p:txBody>
      </p:sp>
      <p:sp>
        <p:nvSpPr>
          <p:cNvPr id="210" name="Google Shape;210;p27"/>
          <p:cNvSpPr txBox="1"/>
          <p:nvPr/>
        </p:nvSpPr>
        <p:spPr>
          <a:xfrm>
            <a:off x="8350824" y="3228677"/>
            <a:ext cx="3047099" cy="295466"/>
          </a:xfrm>
          <a:prstGeom prst="rect">
            <a:avLst/>
          </a:prstGeom>
          <a:noFill/>
          <a:ln>
            <a:noFill/>
          </a:ln>
        </p:spPr>
        <p:txBody>
          <a:bodyPr spcFirstLastPara="1" wrap="square" lIns="0" tIns="0" rIns="0" bIns="0" anchor="t" anchorCtr="0">
            <a:spAutoFit/>
          </a:bodyPr>
          <a:lstStyle/>
          <a:p>
            <a:pPr marL="0" marR="0" lvl="0" indent="0" algn="ctr" rtl="0">
              <a:lnSpc>
                <a:spcPct val="119943"/>
              </a:lnSpc>
              <a:spcBef>
                <a:spcPts val="0"/>
              </a:spcBef>
              <a:spcAft>
                <a:spcPts val="0"/>
              </a:spcAft>
              <a:buNone/>
            </a:pPr>
            <a:r>
              <a:rPr lang="en-US" sz="1600" b="1" i="0" u="none" strike="noStrike" cap="none" dirty="0">
                <a:solidFill>
                  <a:srgbClr val="064E3B"/>
                </a:solidFill>
                <a:latin typeface="Playfair Display"/>
                <a:ea typeface="Playfair Display"/>
                <a:cs typeface="Playfair Display"/>
                <a:sym typeface="Playfair Display"/>
              </a:rPr>
              <a:t>The</a:t>
            </a:r>
            <a:r>
              <a:rPr lang="en-US" sz="1404" b="1" i="0" u="none" strike="noStrike" cap="none" dirty="0">
                <a:solidFill>
                  <a:srgbClr val="064E3B"/>
                </a:solidFill>
                <a:latin typeface="Playfair Display"/>
                <a:ea typeface="Playfair Display"/>
                <a:cs typeface="Playfair Display"/>
                <a:sym typeface="Playfair Display"/>
              </a:rPr>
              <a:t> Result</a:t>
            </a:r>
            <a:endParaRPr dirty="0"/>
          </a:p>
        </p:txBody>
      </p:sp>
      <p:sp>
        <p:nvSpPr>
          <p:cNvPr id="211" name="Google Shape;211;p27"/>
          <p:cNvSpPr txBox="1"/>
          <p:nvPr/>
        </p:nvSpPr>
        <p:spPr>
          <a:xfrm>
            <a:off x="8423374" y="3633043"/>
            <a:ext cx="2901999" cy="12192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374151"/>
                </a:solidFill>
                <a:latin typeface="Lato"/>
                <a:ea typeface="Lato"/>
                <a:cs typeface="Lato"/>
                <a:sym typeface="Lato"/>
              </a:rPr>
              <a:t>Tremendously shortened development times for new crop varieties, pest control methods, and farming strategies.</a:t>
            </a:r>
            <a:endParaRPr/>
          </a:p>
        </p:txBody>
      </p:sp>
      <p:pic>
        <p:nvPicPr>
          <p:cNvPr id="212" name="Google Shape;212;p27" descr="image.png"/>
          <p:cNvPicPr preferRelativeResize="0"/>
          <p:nvPr/>
        </p:nvPicPr>
        <p:blipFill rotWithShape="1">
          <a:blip r:embed="rId7">
            <a:alphaModFix/>
          </a:blip>
          <a:srcRect/>
          <a:stretch/>
        </p:blipFill>
        <p:spPr>
          <a:xfrm>
            <a:off x="2151012" y="2619077"/>
            <a:ext cx="333375" cy="381000"/>
          </a:xfrm>
          <a:prstGeom prst="rect">
            <a:avLst/>
          </a:prstGeom>
          <a:noFill/>
          <a:ln>
            <a:noFill/>
          </a:ln>
        </p:spPr>
      </p:pic>
      <p:pic>
        <p:nvPicPr>
          <p:cNvPr id="213" name="Google Shape;213;p27" descr="image.png"/>
          <p:cNvPicPr preferRelativeResize="0"/>
          <p:nvPr/>
        </p:nvPicPr>
        <p:blipFill rotWithShape="1">
          <a:blip r:embed="rId8">
            <a:alphaModFix/>
          </a:blip>
          <a:srcRect/>
          <a:stretch/>
        </p:blipFill>
        <p:spPr>
          <a:xfrm>
            <a:off x="5905500" y="2619077"/>
            <a:ext cx="381000" cy="381000"/>
          </a:xfrm>
          <a:prstGeom prst="rect">
            <a:avLst/>
          </a:prstGeom>
          <a:noFill/>
          <a:ln>
            <a:noFill/>
          </a:ln>
        </p:spPr>
      </p:pic>
      <p:pic>
        <p:nvPicPr>
          <p:cNvPr id="214" name="Google Shape;214;p27" descr="image.png"/>
          <p:cNvPicPr preferRelativeResize="0"/>
          <p:nvPr/>
        </p:nvPicPr>
        <p:blipFill rotWithShape="1">
          <a:blip r:embed="rId9">
            <a:alphaModFix/>
          </a:blip>
          <a:srcRect/>
          <a:stretch/>
        </p:blipFill>
        <p:spPr>
          <a:xfrm>
            <a:off x="9683799" y="2619077"/>
            <a:ext cx="381000" cy="381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Shape 218"/>
        <p:cNvGrpSpPr/>
        <p:nvPr/>
      </p:nvGrpSpPr>
      <p:grpSpPr>
        <a:xfrm>
          <a:off x="0" y="0"/>
          <a:ext cx="0" cy="0"/>
          <a:chOff x="0" y="0"/>
          <a:chExt cx="0" cy="0"/>
        </a:xfrm>
      </p:grpSpPr>
      <p:pic>
        <p:nvPicPr>
          <p:cNvPr id="219" name="Google Shape;219;p28"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20" name="Google Shape;220;p28" descr="image.png"/>
          <p:cNvPicPr preferRelativeResize="0"/>
          <p:nvPr/>
        </p:nvPicPr>
        <p:blipFill rotWithShape="1">
          <a:blip r:embed="rId4">
            <a:alphaModFix/>
          </a:blip>
          <a:srcRect/>
          <a:stretch/>
        </p:blipFill>
        <p:spPr>
          <a:xfrm>
            <a:off x="0" y="0"/>
            <a:ext cx="6096000" cy="6858000"/>
          </a:xfrm>
          <a:prstGeom prst="rect">
            <a:avLst/>
          </a:prstGeom>
          <a:noFill/>
          <a:ln>
            <a:noFill/>
          </a:ln>
        </p:spPr>
      </p:pic>
      <p:sp>
        <p:nvSpPr>
          <p:cNvPr id="221" name="Google Shape;221;p28"/>
          <p:cNvSpPr txBox="1"/>
          <p:nvPr/>
        </p:nvSpPr>
        <p:spPr>
          <a:xfrm>
            <a:off x="6667500" y="946844"/>
            <a:ext cx="5200650"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1" i="0" u="none" strike="noStrike" cap="none" dirty="0">
                <a:solidFill>
                  <a:srgbClr val="064E3B"/>
                </a:solidFill>
                <a:latin typeface="Playfair Display"/>
                <a:ea typeface="Playfair Display"/>
                <a:cs typeface="Playfair Display"/>
                <a:sym typeface="Playfair Display"/>
              </a:rPr>
              <a:t>Case 1: Precision Cotton</a:t>
            </a:r>
            <a:endParaRPr dirty="0"/>
          </a:p>
        </p:txBody>
      </p:sp>
      <p:sp>
        <p:nvSpPr>
          <p:cNvPr id="222" name="Google Shape;222;p28"/>
          <p:cNvSpPr txBox="1"/>
          <p:nvPr/>
        </p:nvSpPr>
        <p:spPr>
          <a:xfrm>
            <a:off x="6667500" y="2520255"/>
            <a:ext cx="4953000" cy="3520964"/>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15803D"/>
                </a:solidFill>
                <a:latin typeface="Lato"/>
                <a:ea typeface="Lato"/>
                <a:cs typeface="Lato"/>
                <a:sym typeface="Lato"/>
              </a:rPr>
              <a:t>The Problem:</a:t>
            </a:r>
            <a:r>
              <a:rPr lang="en-US" sz="1500" b="0" i="0" u="none" strike="noStrike" cap="none" dirty="0">
                <a:solidFill>
                  <a:srgbClr val="374151"/>
                </a:solidFill>
                <a:latin typeface="Lato"/>
                <a:ea typeface="Lato"/>
                <a:cs typeface="Lato"/>
                <a:sym typeface="Lato"/>
              </a:rPr>
              <a:t> Blind application of pesticides is costly, labor-intensive, and harmful to the environment.</a:t>
            </a:r>
          </a:p>
          <a:p>
            <a:pPr marL="0" marR="0" lvl="0" indent="0" algn="l" rtl="0">
              <a:lnSpc>
                <a:spcPct val="160000"/>
              </a:lnSpc>
              <a:spcBef>
                <a:spcPts val="0"/>
              </a:spcBef>
              <a:spcAft>
                <a:spcPts val="0"/>
              </a:spcAft>
              <a:buNone/>
            </a:pPr>
            <a:endParaRPr lang="en-US" sz="1500" dirty="0">
              <a:solidFill>
                <a:srgbClr val="374151"/>
              </a:solidFill>
              <a:latin typeface="Lato"/>
              <a:ea typeface="Lato"/>
              <a:cs typeface="Lato"/>
              <a:sym typeface="Lato"/>
            </a:endParaRPr>
          </a:p>
          <a:p>
            <a:pPr>
              <a:lnSpc>
                <a:spcPct val="160000"/>
              </a:lnSpc>
            </a:pPr>
            <a:r>
              <a:rPr lang="en-US" sz="1400" b="1" i="0" u="none" strike="noStrike" cap="none" dirty="0">
                <a:solidFill>
                  <a:srgbClr val="15803D"/>
                </a:solidFill>
                <a:latin typeface="Lato"/>
                <a:ea typeface="Lato"/>
                <a:cs typeface="Lato"/>
                <a:sym typeface="Lato"/>
              </a:rPr>
              <a:t>The AI Solution:</a:t>
            </a:r>
            <a:r>
              <a:rPr lang="en-US" sz="1400" b="0" i="0" u="none" strike="noStrike" cap="none" dirty="0">
                <a:solidFill>
                  <a:srgbClr val="374151"/>
                </a:solidFill>
                <a:latin typeface="Lato"/>
                <a:ea typeface="Lato"/>
                <a:cs typeface="Lato"/>
                <a:sym typeface="Lato"/>
              </a:rPr>
              <a:t> Technologies like the "</a:t>
            </a:r>
            <a:r>
              <a:rPr lang="en-US" sz="1400" b="0" i="0" u="none" strike="noStrike" cap="none" dirty="0" err="1">
                <a:solidFill>
                  <a:srgbClr val="374151"/>
                </a:solidFill>
                <a:latin typeface="Lato"/>
                <a:ea typeface="Lato"/>
                <a:cs typeface="Lato"/>
                <a:sym typeface="Lato"/>
              </a:rPr>
              <a:t>FlightSensor</a:t>
            </a:r>
            <a:r>
              <a:rPr lang="en-US" sz="1400" b="0" i="0" u="none" strike="noStrike" cap="none" dirty="0">
                <a:solidFill>
                  <a:srgbClr val="374151"/>
                </a:solidFill>
                <a:latin typeface="Lato"/>
                <a:ea typeface="Lato"/>
                <a:cs typeface="Lato"/>
                <a:sym typeface="Lato"/>
              </a:rPr>
              <a:t>" (Georgia Tech) use machine learning to recognize the unique wingbeats of specific pests.</a:t>
            </a:r>
          </a:p>
          <a:p>
            <a:pPr>
              <a:lnSpc>
                <a:spcPct val="160000"/>
              </a:lnSpc>
            </a:pPr>
            <a:endParaRPr lang="en-US" dirty="0">
              <a:solidFill>
                <a:srgbClr val="374151"/>
              </a:solidFill>
              <a:latin typeface="Lato"/>
              <a:ea typeface="Lato"/>
              <a:cs typeface="Lato"/>
              <a:sym typeface="Lato"/>
            </a:endParaRPr>
          </a:p>
          <a:p>
            <a:pPr>
              <a:lnSpc>
                <a:spcPct val="160000"/>
              </a:lnSpc>
            </a:pPr>
            <a:r>
              <a:rPr lang="en-US" sz="1400" b="1" i="0" u="none" strike="noStrike" cap="none" dirty="0">
                <a:solidFill>
                  <a:srgbClr val="15803D"/>
                </a:solidFill>
                <a:latin typeface="Lato"/>
                <a:ea typeface="Lato"/>
                <a:cs typeface="Lato"/>
                <a:sym typeface="Lato"/>
              </a:rPr>
              <a:t>Impact:</a:t>
            </a:r>
            <a:r>
              <a:rPr lang="en-US" sz="1400" b="0" i="0" u="none" strike="noStrike" cap="none" dirty="0">
                <a:solidFill>
                  <a:srgbClr val="374151"/>
                </a:solidFill>
                <a:latin typeface="Lato"/>
                <a:ea typeface="Lato"/>
                <a:cs typeface="Lato"/>
                <a:sym typeface="Lato"/>
              </a:rPr>
              <a:t> Farmers can apply treatment only where needed ("Predictive Pest Control"), significantly reducing chemical use and preserving ecosystems.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Shape 228"/>
        <p:cNvGrpSpPr/>
        <p:nvPr/>
      </p:nvGrpSpPr>
      <p:grpSpPr>
        <a:xfrm>
          <a:off x="0" y="0"/>
          <a:ext cx="0" cy="0"/>
          <a:chOff x="0" y="0"/>
          <a:chExt cx="0" cy="0"/>
        </a:xfrm>
      </p:grpSpPr>
      <p:pic>
        <p:nvPicPr>
          <p:cNvPr id="229" name="Google Shape;229;p29"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30" name="Google Shape;230;p29"/>
          <p:cNvSpPr txBox="1"/>
          <p:nvPr/>
        </p:nvSpPr>
        <p:spPr>
          <a:xfrm>
            <a:off x="571500" y="571500"/>
            <a:ext cx="11601450" cy="499020"/>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None/>
            </a:pPr>
            <a:r>
              <a:rPr lang="en-US" sz="3150" b="1" i="0" u="none" strike="noStrike" cap="none">
                <a:solidFill>
                  <a:srgbClr val="064E3B"/>
                </a:solidFill>
                <a:latin typeface="Playfair Display"/>
                <a:ea typeface="Playfair Display"/>
                <a:cs typeface="Playfair Display"/>
                <a:sym typeface="Playfair Display"/>
              </a:rPr>
              <a:t>Reducing Costs &amp; Labor</a:t>
            </a:r>
            <a:endParaRPr/>
          </a:p>
        </p:txBody>
      </p:sp>
      <p:sp>
        <p:nvSpPr>
          <p:cNvPr id="231" name="Google Shape;231;p29"/>
          <p:cNvSpPr/>
          <p:nvPr/>
        </p:nvSpPr>
        <p:spPr>
          <a:xfrm>
            <a:off x="571500" y="1241970"/>
            <a:ext cx="11049000" cy="19050"/>
          </a:xfrm>
          <a:prstGeom prst="rect">
            <a:avLst/>
          </a:prstGeom>
          <a:solidFill>
            <a:srgbClr val="E5E7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2" name="Google Shape;232;p29"/>
          <p:cNvSpPr txBox="1"/>
          <p:nvPr/>
        </p:nvSpPr>
        <p:spPr>
          <a:xfrm>
            <a:off x="571500" y="2249685"/>
            <a:ext cx="5238750" cy="3225498"/>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a:solidFill>
                  <a:srgbClr val="374151"/>
                </a:solidFill>
                <a:latin typeface="Lato"/>
                <a:ea typeface="Lato"/>
                <a:cs typeface="Lato"/>
                <a:sym typeface="Lato"/>
              </a:rPr>
              <a:t>AI isn't just about robots; it's about actionable intelligence that saves money.</a:t>
            </a:r>
          </a:p>
          <a:p>
            <a:pPr marL="285750" marR="0" lvl="0" indent="-285750" algn="l" rtl="0">
              <a:lnSpc>
                <a:spcPct val="160000"/>
              </a:lnSpc>
              <a:spcBef>
                <a:spcPts val="0"/>
              </a:spcBef>
              <a:spcAft>
                <a:spcPts val="0"/>
              </a:spcAft>
              <a:buFont typeface="Arial" panose="020B0604020202020204" pitchFamily="34" charset="0"/>
              <a:buChar char="•"/>
            </a:pPr>
            <a:r>
              <a:rPr lang="en-US" sz="1500" b="1" i="0" u="none" strike="noStrike" cap="none" dirty="0" err="1">
                <a:solidFill>
                  <a:srgbClr val="15803D"/>
                </a:solidFill>
                <a:latin typeface="Lato"/>
                <a:ea typeface="Lato"/>
                <a:cs typeface="Lato"/>
                <a:sym typeface="Lato"/>
              </a:rPr>
              <a:t>Agroview</a:t>
            </a:r>
            <a:r>
              <a:rPr lang="en-US" sz="1500" b="1" i="0" u="none" strike="noStrike" cap="none" dirty="0">
                <a:solidFill>
                  <a:srgbClr val="15803D"/>
                </a:solidFill>
                <a:latin typeface="Lato"/>
                <a:ea typeface="Lato"/>
                <a:cs typeface="Lato"/>
                <a:sym typeface="Lato"/>
              </a:rPr>
              <a:t> (UF):</a:t>
            </a:r>
            <a:r>
              <a:rPr lang="en-US" sz="1500" b="0" i="0" u="none" strike="noStrike" cap="none" dirty="0">
                <a:solidFill>
                  <a:srgbClr val="374151"/>
                </a:solidFill>
                <a:latin typeface="Lato"/>
                <a:ea typeface="Lato"/>
                <a:cs typeface="Lato"/>
                <a:sym typeface="Lato"/>
              </a:rPr>
              <a:t> Uses drones and satellites to assess plant stress and count crops, reducing data collection costs by up to </a:t>
            </a:r>
            <a:r>
              <a:rPr lang="en-US" sz="1500" b="1" i="0" u="none" strike="noStrike" cap="none" dirty="0">
                <a:solidFill>
                  <a:srgbClr val="15803D"/>
                </a:solidFill>
                <a:latin typeface="Lato"/>
                <a:ea typeface="Lato"/>
                <a:cs typeface="Lato"/>
                <a:sym typeface="Lato"/>
              </a:rPr>
              <a:t>90%</a:t>
            </a:r>
            <a:r>
              <a:rPr lang="en-US" sz="1500" b="0" i="0" u="none" strike="noStrike" cap="none" dirty="0">
                <a:solidFill>
                  <a:srgbClr val="374151"/>
                </a:solidFill>
                <a:latin typeface="Lato"/>
                <a:ea typeface="Lato"/>
                <a:cs typeface="Lato"/>
                <a:sym typeface="Lato"/>
              </a:rPr>
              <a:t>.</a:t>
            </a:r>
          </a:p>
          <a:p>
            <a:pPr marL="285750" indent="-285750">
              <a:lnSpc>
                <a:spcPct val="160000"/>
              </a:lnSpc>
              <a:buFont typeface="Arial" panose="020B0604020202020204" pitchFamily="34" charset="0"/>
              <a:buChar char="•"/>
            </a:pPr>
            <a:r>
              <a:rPr lang="en-US" sz="1400" b="1" i="0" u="none" strike="noStrike" cap="none" dirty="0" err="1">
                <a:solidFill>
                  <a:srgbClr val="15803D"/>
                </a:solidFill>
                <a:latin typeface="Lato"/>
                <a:ea typeface="Lato"/>
                <a:cs typeface="Lato"/>
                <a:sym typeface="Lato"/>
              </a:rPr>
              <a:t>ExtensionBot</a:t>
            </a:r>
            <a:r>
              <a:rPr lang="en-US" sz="1400" b="1" i="0" u="none" strike="noStrike" cap="none" dirty="0">
                <a:solidFill>
                  <a:srgbClr val="15803D"/>
                </a:solidFill>
                <a:latin typeface="Lato"/>
                <a:ea typeface="Lato"/>
                <a:cs typeface="Lato"/>
                <a:sym typeface="Lato"/>
              </a:rPr>
              <a:t> (OSU):</a:t>
            </a:r>
            <a:r>
              <a:rPr lang="en-US" sz="1400" b="0" i="0" u="none" strike="noStrike" cap="none" dirty="0">
                <a:solidFill>
                  <a:srgbClr val="374151"/>
                </a:solidFill>
                <a:latin typeface="Lato"/>
                <a:ea typeface="Lato"/>
                <a:cs typeface="Lato"/>
                <a:sym typeface="Lato"/>
              </a:rPr>
              <a:t> An AI chatbot providing instant, research-based agricultural advice to farmers.</a:t>
            </a:r>
          </a:p>
          <a:p>
            <a:pPr marL="285750" indent="-285750">
              <a:lnSpc>
                <a:spcPct val="160000"/>
              </a:lnSpc>
              <a:buFont typeface="Arial" panose="020B0604020202020204" pitchFamily="34" charset="0"/>
              <a:buChar char="•"/>
            </a:pPr>
            <a:r>
              <a:rPr lang="en-US" sz="1400" b="1" i="0" u="none" strike="noStrike" cap="none" dirty="0">
                <a:solidFill>
                  <a:srgbClr val="15803D"/>
                </a:solidFill>
                <a:latin typeface="Lato"/>
                <a:ea typeface="Lato"/>
                <a:cs typeface="Lato"/>
                <a:sym typeface="Lato"/>
              </a:rPr>
              <a:t>Precision Weed Sprayers:</a:t>
            </a:r>
            <a:r>
              <a:rPr lang="en-US" sz="1400" b="0" i="0" u="none" strike="noStrike" cap="none" dirty="0">
                <a:solidFill>
                  <a:srgbClr val="374151"/>
                </a:solidFill>
                <a:latin typeface="Lato"/>
                <a:ea typeface="Lato"/>
                <a:cs typeface="Lato"/>
                <a:sym typeface="Lato"/>
              </a:rPr>
              <a:t> Distinguish between crops and weeds, drastically cutting herbicide expenses.</a:t>
            </a:r>
            <a:endParaRPr dirty="0"/>
          </a:p>
        </p:txBody>
      </p:sp>
      <p:pic>
        <p:nvPicPr>
          <p:cNvPr id="233" name="Google Shape;233;p29" descr="image.png"/>
          <p:cNvPicPr preferRelativeResize="0"/>
          <p:nvPr/>
        </p:nvPicPr>
        <p:blipFill rotWithShape="1">
          <a:blip r:embed="rId4">
            <a:alphaModFix/>
          </a:blip>
          <a:srcRect/>
          <a:stretch/>
        </p:blipFill>
        <p:spPr>
          <a:xfrm>
            <a:off x="6381750" y="2059185"/>
            <a:ext cx="5238750" cy="3810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0" descr="image.png"/>
          <p:cNvPicPr preferRelativeResize="0"/>
          <p:nvPr/>
        </p:nvPicPr>
        <p:blipFill rotWithShape="1">
          <a:blip r:embed="rId3">
            <a:alphaModFix/>
          </a:blip>
          <a:srcRect/>
          <a:stretch/>
        </p:blipFill>
        <p:spPr>
          <a:xfrm>
            <a:off x="-1427" y="-8736"/>
            <a:ext cx="12192000" cy="6858000"/>
          </a:xfrm>
          <a:prstGeom prst="rect">
            <a:avLst/>
          </a:prstGeom>
          <a:noFill/>
          <a:ln>
            <a:noFill/>
          </a:ln>
        </p:spPr>
      </p:pic>
      <p:pic>
        <p:nvPicPr>
          <p:cNvPr id="245" name="Google Shape;245;p30" descr="image.png"/>
          <p:cNvPicPr preferRelativeResize="0"/>
          <p:nvPr/>
        </p:nvPicPr>
        <p:blipFill rotWithShape="1">
          <a:blip r:embed="rId4">
            <a:alphaModFix/>
          </a:blip>
          <a:srcRect/>
          <a:stretch/>
        </p:blipFill>
        <p:spPr>
          <a:xfrm>
            <a:off x="6381750" y="1862137"/>
            <a:ext cx="5238750" cy="4286250"/>
          </a:xfrm>
          <a:prstGeom prst="rect">
            <a:avLst/>
          </a:prstGeom>
          <a:noFill/>
          <a:ln>
            <a:noFill/>
          </a:ln>
        </p:spPr>
      </p:pic>
      <p:pic>
        <p:nvPicPr>
          <p:cNvPr id="246" name="Google Shape;246;p30" descr="image.png"/>
          <p:cNvPicPr preferRelativeResize="0"/>
          <p:nvPr/>
        </p:nvPicPr>
        <p:blipFill rotWithShape="1">
          <a:blip r:embed="rId5">
            <a:alphaModFix/>
          </a:blip>
          <a:srcRect/>
          <a:stretch/>
        </p:blipFill>
        <p:spPr>
          <a:xfrm>
            <a:off x="6381750" y="1862137"/>
            <a:ext cx="5238750" cy="4286250"/>
          </a:xfrm>
          <a:prstGeom prst="rect">
            <a:avLst/>
          </a:prstGeom>
          <a:noFill/>
          <a:ln>
            <a:noFill/>
          </a:ln>
        </p:spPr>
      </p:pic>
      <p:sp>
        <p:nvSpPr>
          <p:cNvPr id="248" name="Google Shape;248;p30"/>
          <p:cNvSpPr txBox="1"/>
          <p:nvPr/>
        </p:nvSpPr>
        <p:spPr>
          <a:xfrm>
            <a:off x="1084273" y="1909940"/>
            <a:ext cx="5010300" cy="4154984"/>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dirty="0">
                <a:solidFill>
                  <a:schemeClr val="accent3">
                    <a:lumMod val="50000"/>
                  </a:schemeClr>
                </a:solidFill>
                <a:latin typeface="Lato"/>
                <a:ea typeface="Lato"/>
                <a:cs typeface="Lato"/>
                <a:sym typeface="Lato"/>
              </a:rPr>
              <a:t>The Problem: </a:t>
            </a:r>
            <a:r>
              <a:rPr lang="en-US" sz="1500" b="0" i="0" u="none" strike="noStrike" cap="none" dirty="0">
                <a:solidFill>
                  <a:srgbClr val="2D3748"/>
                </a:solidFill>
                <a:latin typeface="Lato"/>
                <a:ea typeface="Lato"/>
                <a:cs typeface="Lato"/>
                <a:sym typeface="Lato"/>
              </a:rPr>
              <a:t>Smallholders lack digital skills, face language barriers, and do not know which training content fits their specific crops and problems.</a:t>
            </a:r>
          </a:p>
          <a:p>
            <a:pPr marL="0" marR="0" lvl="0" indent="0" algn="l" rtl="0">
              <a:lnSpc>
                <a:spcPct val="150000"/>
              </a:lnSpc>
              <a:spcBef>
                <a:spcPts val="0"/>
              </a:spcBef>
              <a:spcAft>
                <a:spcPts val="0"/>
              </a:spcAft>
              <a:buNone/>
            </a:pPr>
            <a:endParaRPr lang="en-US" sz="1500" b="0" i="0" u="none" strike="noStrike" cap="none" dirty="0">
              <a:solidFill>
                <a:srgbClr val="2D3748"/>
              </a:solidFill>
              <a:latin typeface="Lato"/>
              <a:ea typeface="Lato"/>
              <a:cs typeface="Lato"/>
              <a:sym typeface="Lato"/>
            </a:endParaRPr>
          </a:p>
          <a:p>
            <a:pPr>
              <a:lnSpc>
                <a:spcPct val="150000"/>
              </a:lnSpc>
            </a:pPr>
            <a:r>
              <a:rPr lang="en-US" sz="1500" b="1" i="0" u="none" strike="noStrike" cap="none" dirty="0">
                <a:solidFill>
                  <a:schemeClr val="accent3">
                    <a:lumMod val="50000"/>
                  </a:schemeClr>
                </a:solidFill>
                <a:latin typeface="Lato"/>
                <a:ea typeface="Lato"/>
                <a:cs typeface="Lato"/>
                <a:sym typeface="Lato"/>
              </a:rPr>
              <a:t>The Solution: </a:t>
            </a:r>
            <a:r>
              <a:rPr lang="en-US" sz="1500" b="0" i="0" u="none" strike="noStrike" cap="none" dirty="0">
                <a:solidFill>
                  <a:srgbClr val="2D3748"/>
                </a:solidFill>
                <a:latin typeface="Lato"/>
                <a:ea typeface="Lato"/>
                <a:cs typeface="Lato"/>
                <a:sym typeface="Lato"/>
              </a:rPr>
              <a:t>Digital Green’s </a:t>
            </a:r>
            <a:r>
              <a:rPr lang="en-US" sz="1500" b="0" i="0" u="none" strike="noStrike" cap="none" dirty="0" err="1">
                <a:solidFill>
                  <a:srgbClr val="2D3748"/>
                </a:solidFill>
                <a:latin typeface="Lato"/>
                <a:ea typeface="Lato"/>
                <a:cs typeface="Lato"/>
                <a:sym typeface="Lato"/>
              </a:rPr>
              <a:t>Farmer.chat</a:t>
            </a:r>
            <a:r>
              <a:rPr lang="en-US" sz="1500" b="0" i="0" u="none" strike="noStrike" cap="none" dirty="0">
                <a:solidFill>
                  <a:srgbClr val="2D3748"/>
                </a:solidFill>
                <a:latin typeface="Lato"/>
                <a:ea typeface="Lato"/>
                <a:cs typeface="Lato"/>
                <a:sym typeface="Lato"/>
              </a:rPr>
              <a:t> is an AI chatbot accessed through WhatsApp/Telegram that understands questions in local languages and returns targeted training videos using generative </a:t>
            </a:r>
          </a:p>
          <a:p>
            <a:pPr>
              <a:lnSpc>
                <a:spcPct val="150000"/>
              </a:lnSpc>
            </a:pPr>
            <a:endParaRPr lang="en-US" sz="1500" b="0" i="0" u="none" strike="noStrike" cap="none" dirty="0">
              <a:solidFill>
                <a:srgbClr val="2D3748"/>
              </a:solidFill>
              <a:latin typeface="Lato"/>
              <a:ea typeface="Lato"/>
              <a:cs typeface="Lato"/>
              <a:sym typeface="Lato"/>
            </a:endParaRPr>
          </a:p>
          <a:p>
            <a:pPr>
              <a:lnSpc>
                <a:spcPct val="150000"/>
              </a:lnSpc>
            </a:pPr>
            <a:r>
              <a:rPr lang="en-US" sz="1500" b="1" i="0" u="none" strike="noStrike" cap="none" dirty="0">
                <a:solidFill>
                  <a:schemeClr val="accent3">
                    <a:lumMod val="50000"/>
                  </a:schemeClr>
                </a:solidFill>
                <a:latin typeface="Lato"/>
                <a:ea typeface="Lato"/>
                <a:cs typeface="Lato"/>
                <a:sym typeface="Lato"/>
              </a:rPr>
              <a:t>Impact: </a:t>
            </a:r>
            <a:r>
              <a:rPr lang="en-US" sz="1500" b="0" i="0" u="none" strike="noStrike" cap="none" dirty="0">
                <a:solidFill>
                  <a:srgbClr val="2D3748"/>
                </a:solidFill>
                <a:latin typeface="Lato"/>
                <a:ea typeface="Lato"/>
                <a:cs typeface="Lato"/>
                <a:sym typeface="Lato"/>
              </a:rPr>
              <a:t>Farmers get immediate, localized advice while Digital Green builds rich, consent-based datasets on farmer challenges, improving future AI tools.</a:t>
            </a:r>
            <a:endParaRPr sz="1500" dirty="0"/>
          </a:p>
        </p:txBody>
      </p:sp>
      <p:sp>
        <p:nvSpPr>
          <p:cNvPr id="256" name="Google Shape;256;p30"/>
          <p:cNvSpPr txBox="1"/>
          <p:nvPr/>
        </p:nvSpPr>
        <p:spPr>
          <a:xfrm>
            <a:off x="571500" y="571500"/>
            <a:ext cx="116016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dirty="0">
                <a:solidFill>
                  <a:srgbClr val="2F5E3F"/>
                </a:solidFill>
                <a:latin typeface="Playfair Display"/>
                <a:ea typeface="Playfair Display"/>
                <a:cs typeface="Playfair Display"/>
                <a:sym typeface="Playfair Display"/>
              </a:rPr>
              <a:t>Case 2: Advisory via </a:t>
            </a:r>
            <a:r>
              <a:rPr lang="en-US" sz="3600" b="1" i="0" u="none" strike="noStrike" cap="none" dirty="0" err="1">
                <a:solidFill>
                  <a:srgbClr val="2F5E3F"/>
                </a:solidFill>
                <a:latin typeface="Playfair Display"/>
                <a:ea typeface="Playfair Display"/>
                <a:cs typeface="Playfair Display"/>
                <a:sym typeface="Playfair Display"/>
              </a:rPr>
              <a:t>Farmer.chat</a:t>
            </a:r>
            <a:endParaRPr dirty="0"/>
          </a:p>
        </p:txBody>
      </p:sp>
      <p:sp>
        <p:nvSpPr>
          <p:cNvPr id="257" name="Google Shape;257;p30"/>
          <p:cNvSpPr/>
          <p:nvPr/>
        </p:nvSpPr>
        <p:spPr>
          <a:xfrm>
            <a:off x="571500" y="1323975"/>
            <a:ext cx="11049000" cy="19200"/>
          </a:xfrm>
          <a:prstGeom prst="rect">
            <a:avLst/>
          </a:prstGeom>
          <a:solidFill>
            <a:srgbClr val="97BC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Shape 96"/>
        <p:cNvGrpSpPr/>
        <p:nvPr/>
      </p:nvGrpSpPr>
      <p:grpSpPr>
        <a:xfrm>
          <a:off x="0" y="0"/>
          <a:ext cx="0" cy="0"/>
          <a:chOff x="0" y="0"/>
          <a:chExt cx="0" cy="0"/>
        </a:xfrm>
      </p:grpSpPr>
      <p:pic>
        <p:nvPicPr>
          <p:cNvPr id="97" name="Google Shape;97;p15"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8" name="Google Shape;98;p15"/>
          <p:cNvSpPr txBox="1"/>
          <p:nvPr/>
        </p:nvSpPr>
        <p:spPr>
          <a:xfrm>
            <a:off x="571500" y="571500"/>
            <a:ext cx="11601450" cy="581698"/>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None/>
            </a:pPr>
            <a:r>
              <a:rPr lang="en-US" sz="3150" b="1" i="0" u="none" strike="noStrike" cap="none" dirty="0">
                <a:solidFill>
                  <a:srgbClr val="064E3B"/>
                </a:solidFill>
                <a:latin typeface="Playfair Display"/>
                <a:ea typeface="Playfair Display"/>
                <a:cs typeface="Playfair Display"/>
                <a:sym typeface="Playfair Display"/>
              </a:rPr>
              <a:t>Warming Up</a:t>
            </a:r>
            <a:endParaRPr dirty="0"/>
          </a:p>
        </p:txBody>
      </p:sp>
      <p:sp>
        <p:nvSpPr>
          <p:cNvPr id="99" name="Google Shape;99;p15"/>
          <p:cNvSpPr/>
          <p:nvPr/>
        </p:nvSpPr>
        <p:spPr>
          <a:xfrm>
            <a:off x="571500" y="1241970"/>
            <a:ext cx="11049000" cy="19050"/>
          </a:xfrm>
          <a:prstGeom prst="rect">
            <a:avLst/>
          </a:prstGeom>
          <a:solidFill>
            <a:srgbClr val="E5E7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0" name="Google Shape;100;p15"/>
          <p:cNvSpPr txBox="1"/>
          <p:nvPr/>
        </p:nvSpPr>
        <p:spPr>
          <a:xfrm>
            <a:off x="571499" y="1675875"/>
            <a:ext cx="11048999" cy="4875181"/>
          </a:xfrm>
          <a:prstGeom prst="rect">
            <a:avLst/>
          </a:prstGeom>
          <a:noFill/>
          <a:ln>
            <a:noFill/>
          </a:ln>
        </p:spPr>
        <p:txBody>
          <a:bodyPr spcFirstLastPara="1" wrap="square" lIns="0" tIns="0" rIns="0" bIns="0" anchor="t" anchorCtr="0">
            <a:spAutoFit/>
          </a:bodyPr>
          <a:lstStyle/>
          <a:p>
            <a:pPr marL="342900" marR="0" lvl="0" indent="-342900" algn="l" rtl="0">
              <a:lnSpc>
                <a:spcPct val="160000"/>
              </a:lnSpc>
              <a:spcBef>
                <a:spcPts val="0"/>
              </a:spcBef>
              <a:spcAft>
                <a:spcPts val="0"/>
              </a:spcAft>
              <a:buFont typeface="+mj-lt"/>
              <a:buAutoNum type="arabicPeriod"/>
            </a:pPr>
            <a:r>
              <a:rPr lang="en-US" sz="2200" dirty="0">
                <a:solidFill>
                  <a:srgbClr val="15803D"/>
                </a:solidFill>
                <a:latin typeface="Lato"/>
                <a:ea typeface="Lato"/>
                <a:cs typeface="Lato"/>
                <a:sym typeface="Lato"/>
              </a:rPr>
              <a:t>A good _____________ helps guide and support their team members to do their best work.</a:t>
            </a:r>
          </a:p>
          <a:p>
            <a:pPr marL="342900" marR="0" lvl="0" indent="-342900" algn="l" rtl="0">
              <a:lnSpc>
                <a:spcPct val="160000"/>
              </a:lnSpc>
              <a:spcBef>
                <a:spcPts val="0"/>
              </a:spcBef>
              <a:spcAft>
                <a:spcPts val="0"/>
              </a:spcAft>
              <a:buFont typeface="+mj-lt"/>
              <a:buAutoNum type="arabicPeriod"/>
            </a:pPr>
            <a:r>
              <a:rPr lang="en-US" sz="2200" dirty="0">
                <a:solidFill>
                  <a:srgbClr val="15803D"/>
                </a:solidFill>
                <a:latin typeface="Lato"/>
                <a:ea typeface="Lato"/>
                <a:cs typeface="Lato"/>
                <a:sym typeface="Lato"/>
              </a:rPr>
              <a:t>The company's main _____________ is to increase sales by 20% this year.</a:t>
            </a:r>
          </a:p>
          <a:p>
            <a:pPr marL="342900" marR="0" lvl="0" indent="-342900" algn="l" rtl="0">
              <a:lnSpc>
                <a:spcPct val="160000"/>
              </a:lnSpc>
              <a:spcBef>
                <a:spcPts val="0"/>
              </a:spcBef>
              <a:spcAft>
                <a:spcPts val="0"/>
              </a:spcAft>
              <a:buFont typeface="+mj-lt"/>
              <a:buAutoNum type="arabicPeriod"/>
            </a:pPr>
            <a:r>
              <a:rPr lang="en-US" sz="2200" dirty="0">
                <a:solidFill>
                  <a:srgbClr val="15803D"/>
                </a:solidFill>
                <a:latin typeface="Lato"/>
                <a:ea typeface="Lato"/>
                <a:cs typeface="Lato"/>
                <a:sym typeface="Lato"/>
              </a:rPr>
              <a:t>Managers must make important _____________ every day, such as choosing which project to start first.</a:t>
            </a:r>
          </a:p>
          <a:p>
            <a:pPr marL="342900" marR="0" lvl="0" indent="-342900" algn="l" rtl="0">
              <a:lnSpc>
                <a:spcPct val="160000"/>
              </a:lnSpc>
              <a:spcBef>
                <a:spcPts val="0"/>
              </a:spcBef>
              <a:spcAft>
                <a:spcPts val="0"/>
              </a:spcAft>
              <a:buFont typeface="+mj-lt"/>
              <a:buAutoNum type="arabicPeriod"/>
            </a:pPr>
            <a:r>
              <a:rPr lang="en-US" sz="2200" dirty="0">
                <a:solidFill>
                  <a:srgbClr val="15803D"/>
                </a:solidFill>
                <a:latin typeface="Lato"/>
                <a:ea typeface="Lato"/>
                <a:cs typeface="Lato"/>
                <a:sym typeface="Lato"/>
              </a:rPr>
              <a:t>When employees work together as a _____________, they can achieve more than working alone.</a:t>
            </a:r>
          </a:p>
          <a:p>
            <a:pPr marL="342900" marR="0" lvl="0" indent="-342900" algn="l" rtl="0">
              <a:lnSpc>
                <a:spcPct val="160000"/>
              </a:lnSpc>
              <a:spcBef>
                <a:spcPts val="0"/>
              </a:spcBef>
              <a:spcAft>
                <a:spcPts val="0"/>
              </a:spcAft>
              <a:buFont typeface="+mj-lt"/>
              <a:buAutoNum type="arabicPeriod"/>
            </a:pPr>
            <a:r>
              <a:rPr lang="en-US" sz="2200" dirty="0">
                <a:solidFill>
                  <a:srgbClr val="15803D"/>
                </a:solidFill>
                <a:latin typeface="Lato"/>
                <a:ea typeface="Lato"/>
                <a:cs typeface="Lato"/>
                <a:sym typeface="Lato"/>
              </a:rPr>
              <a:t>Good _____________ means speaking clearly and listening carefully to understand each other.</a:t>
            </a:r>
            <a:endParaRPr sz="2200" dirty="0">
              <a:solidFill>
                <a:srgbClr val="15803D"/>
              </a:solidFill>
              <a:latin typeface="Lato"/>
              <a:ea typeface="Lato"/>
              <a:cs typeface="Lato"/>
              <a:sym typeface="Lato"/>
            </a:endParaRPr>
          </a:p>
        </p:txBody>
      </p:sp>
    </p:spTree>
    <p:extLst>
      <p:ext uri="{BB962C8B-B14F-4D97-AF65-F5344CB8AC3E}">
        <p14:creationId xmlns:p14="http://schemas.microsoft.com/office/powerpoint/2010/main" val="34592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31" descr="image.png"/>
          <p:cNvPicPr preferRelativeResize="0"/>
          <p:nvPr/>
        </p:nvPicPr>
        <p:blipFill rotWithShape="1">
          <a:blip r:embed="rId3">
            <a:alphaModFix/>
          </a:blip>
          <a:srcRect/>
          <a:stretch/>
        </p:blipFill>
        <p:spPr>
          <a:xfrm>
            <a:off x="0" y="-8736"/>
            <a:ext cx="12192000" cy="6858000"/>
          </a:xfrm>
          <a:prstGeom prst="rect">
            <a:avLst/>
          </a:prstGeom>
          <a:noFill/>
          <a:ln>
            <a:noFill/>
          </a:ln>
        </p:spPr>
      </p:pic>
      <p:pic>
        <p:nvPicPr>
          <p:cNvPr id="263" name="Google Shape;263;p31" descr="image.png"/>
          <p:cNvPicPr preferRelativeResize="0"/>
          <p:nvPr/>
        </p:nvPicPr>
        <p:blipFill rotWithShape="1">
          <a:blip r:embed="rId4">
            <a:alphaModFix/>
          </a:blip>
          <a:srcRect/>
          <a:stretch/>
        </p:blipFill>
        <p:spPr>
          <a:xfrm>
            <a:off x="571500" y="1862137"/>
            <a:ext cx="5238750" cy="4286250"/>
          </a:xfrm>
          <a:prstGeom prst="rect">
            <a:avLst/>
          </a:prstGeom>
          <a:noFill/>
          <a:ln>
            <a:noFill/>
          </a:ln>
        </p:spPr>
      </p:pic>
      <p:sp>
        <p:nvSpPr>
          <p:cNvPr id="265" name="Google Shape;265;p31"/>
          <p:cNvSpPr txBox="1"/>
          <p:nvPr/>
        </p:nvSpPr>
        <p:spPr>
          <a:xfrm>
            <a:off x="6610200" y="2388156"/>
            <a:ext cx="5010300" cy="3508653"/>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dirty="0">
                <a:solidFill>
                  <a:schemeClr val="accent3">
                    <a:lumMod val="50000"/>
                  </a:schemeClr>
                </a:solidFill>
                <a:latin typeface="Lato"/>
                <a:ea typeface="Lato"/>
                <a:cs typeface="Lato"/>
                <a:sym typeface="Lato"/>
              </a:rPr>
              <a:t>The Problem: </a:t>
            </a:r>
            <a:r>
              <a:rPr lang="en-US" sz="1350" b="0" i="0" u="none" strike="noStrike" cap="none" dirty="0">
                <a:solidFill>
                  <a:srgbClr val="2D3748"/>
                </a:solidFill>
                <a:latin typeface="Lato"/>
                <a:ea typeface="Lato"/>
                <a:cs typeface="Lato"/>
                <a:sym typeface="Lato"/>
              </a:rPr>
              <a:t>Missing and fragmented environmental data makes it hard for farmers to optimize production and for banks/insurers to assess risk and design suitable financial products.</a:t>
            </a:r>
          </a:p>
          <a:p>
            <a:pPr marL="0" marR="0" lvl="0" indent="0" algn="l" rtl="0">
              <a:lnSpc>
                <a:spcPct val="150000"/>
              </a:lnSpc>
              <a:spcBef>
                <a:spcPts val="0"/>
              </a:spcBef>
              <a:spcAft>
                <a:spcPts val="0"/>
              </a:spcAft>
              <a:buNone/>
            </a:pPr>
            <a:endParaRPr lang="en-US" sz="1350" b="0" i="0" u="none" strike="noStrike" cap="none" dirty="0">
              <a:solidFill>
                <a:srgbClr val="2D3748"/>
              </a:solidFill>
              <a:latin typeface="Lato"/>
              <a:ea typeface="Lato"/>
              <a:cs typeface="Lato"/>
              <a:sym typeface="Lato"/>
            </a:endParaRPr>
          </a:p>
          <a:p>
            <a:pPr>
              <a:lnSpc>
                <a:spcPct val="150000"/>
              </a:lnSpc>
            </a:pPr>
            <a:r>
              <a:rPr lang="en-US" sz="1400" b="1" i="0" u="none" strike="noStrike" cap="none" dirty="0">
                <a:solidFill>
                  <a:schemeClr val="accent3">
                    <a:lumMod val="50000"/>
                  </a:schemeClr>
                </a:solidFill>
                <a:latin typeface="Lato"/>
                <a:ea typeface="Lato"/>
                <a:cs typeface="Lato"/>
                <a:sym typeface="Lato"/>
              </a:rPr>
              <a:t>The Solution: </a:t>
            </a:r>
            <a:r>
              <a:rPr lang="en-US" sz="1400" b="0" i="0" u="none" strike="noStrike" cap="none" dirty="0" err="1">
                <a:solidFill>
                  <a:srgbClr val="2D3748"/>
                </a:solidFill>
                <a:latin typeface="Lato"/>
                <a:ea typeface="Lato"/>
                <a:cs typeface="Lato"/>
                <a:sym typeface="Lato"/>
              </a:rPr>
              <a:t>Amini</a:t>
            </a:r>
            <a:r>
              <a:rPr lang="en-US" sz="1400" b="0" i="0" u="none" strike="noStrike" cap="none" dirty="0">
                <a:solidFill>
                  <a:srgbClr val="2D3748"/>
                </a:solidFill>
                <a:latin typeface="Lato"/>
                <a:ea typeface="Lato"/>
                <a:cs typeface="Lato"/>
                <a:sym typeface="Lato"/>
              </a:rPr>
              <a:t> combines satellite, public, and private data, processes it with AI models, and sends insights to farmers via </a:t>
            </a:r>
            <a:r>
              <a:rPr lang="en-US" sz="1400" i="0" u="none" strike="noStrike" cap="none" dirty="0">
                <a:solidFill>
                  <a:srgbClr val="2D3748"/>
                </a:solidFill>
                <a:latin typeface="Lato"/>
                <a:ea typeface="Lato"/>
                <a:cs typeface="Lato"/>
                <a:sym typeface="Lato"/>
              </a:rPr>
              <a:t>SMS/WhatsApp while offering dashboards to financial partners.</a:t>
            </a:r>
          </a:p>
          <a:p>
            <a:pPr>
              <a:lnSpc>
                <a:spcPct val="150000"/>
              </a:lnSpc>
            </a:pPr>
            <a:endParaRPr lang="en-US" sz="1400" i="0" u="none" strike="noStrike" cap="none" dirty="0">
              <a:solidFill>
                <a:srgbClr val="2D3748"/>
              </a:solidFill>
              <a:latin typeface="Lato"/>
              <a:ea typeface="Lato"/>
              <a:cs typeface="Lato"/>
              <a:sym typeface="Lato"/>
            </a:endParaRPr>
          </a:p>
          <a:p>
            <a:pPr>
              <a:lnSpc>
                <a:spcPct val="150000"/>
              </a:lnSpc>
            </a:pPr>
            <a:r>
              <a:rPr lang="en-US" sz="1400" b="1" i="0" u="none" strike="noStrike" cap="none" dirty="0">
                <a:solidFill>
                  <a:schemeClr val="accent3">
                    <a:lumMod val="50000"/>
                  </a:schemeClr>
                </a:solidFill>
                <a:latin typeface="Lato"/>
                <a:ea typeface="Lato"/>
                <a:cs typeface="Lato"/>
                <a:sym typeface="Lato"/>
              </a:rPr>
              <a:t>Impact: </a:t>
            </a:r>
            <a:r>
              <a:rPr lang="en-US" sz="1400" b="0" i="0" u="none" strike="noStrike" cap="none" dirty="0">
                <a:solidFill>
                  <a:srgbClr val="2D3748"/>
                </a:solidFill>
                <a:latin typeface="Lato"/>
                <a:ea typeface="Lato"/>
                <a:cs typeface="Lato"/>
                <a:sym typeface="Lato"/>
              </a:rPr>
              <a:t>Actors like Aon and the African Development Bank can de-risk lending and create precise crop insurance, expanding access to finance for smallholders.</a:t>
            </a:r>
            <a:endParaRPr dirty="0"/>
          </a:p>
        </p:txBody>
      </p:sp>
      <p:sp>
        <p:nvSpPr>
          <p:cNvPr id="273" name="Google Shape;273;p31"/>
          <p:cNvSpPr txBox="1"/>
          <p:nvPr/>
        </p:nvSpPr>
        <p:spPr>
          <a:xfrm>
            <a:off x="571500" y="571500"/>
            <a:ext cx="116016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dirty="0">
                <a:solidFill>
                  <a:srgbClr val="2F5E3F"/>
                </a:solidFill>
                <a:latin typeface="Playfair Display"/>
                <a:ea typeface="Playfair Display"/>
                <a:cs typeface="Playfair Display"/>
                <a:sym typeface="Playfair Display"/>
              </a:rPr>
              <a:t>Case 3: Finance &amp; Insurance via </a:t>
            </a:r>
            <a:r>
              <a:rPr lang="en-US" sz="3600" b="1" i="0" u="none" strike="noStrike" cap="none" dirty="0" err="1">
                <a:solidFill>
                  <a:srgbClr val="2F5E3F"/>
                </a:solidFill>
                <a:latin typeface="Playfair Display"/>
                <a:ea typeface="Playfair Display"/>
                <a:cs typeface="Playfair Display"/>
                <a:sym typeface="Playfair Display"/>
              </a:rPr>
              <a:t>Amini</a:t>
            </a:r>
            <a:endParaRPr dirty="0"/>
          </a:p>
        </p:txBody>
      </p:sp>
      <p:sp>
        <p:nvSpPr>
          <p:cNvPr id="274" name="Google Shape;274;p31"/>
          <p:cNvSpPr/>
          <p:nvPr/>
        </p:nvSpPr>
        <p:spPr>
          <a:xfrm>
            <a:off x="571500" y="1323975"/>
            <a:ext cx="11049000" cy="19200"/>
          </a:xfrm>
          <a:prstGeom prst="rect">
            <a:avLst/>
          </a:prstGeom>
          <a:solidFill>
            <a:srgbClr val="97BC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75" name="Google Shape;275;p31"/>
          <p:cNvPicPr preferRelativeResize="0"/>
          <p:nvPr/>
        </p:nvPicPr>
        <p:blipFill>
          <a:blip r:embed="rId5">
            <a:alphaModFix/>
          </a:blip>
          <a:stretch>
            <a:fillRect/>
          </a:stretch>
        </p:blipFill>
        <p:spPr>
          <a:xfrm>
            <a:off x="571500" y="2445362"/>
            <a:ext cx="5423852" cy="31197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32" descr="image.png"/>
          <p:cNvPicPr preferRelativeResize="0"/>
          <p:nvPr/>
        </p:nvPicPr>
        <p:blipFill rotWithShape="1">
          <a:blip r:embed="rId3">
            <a:alphaModFix/>
          </a:blip>
          <a:srcRect/>
          <a:stretch/>
        </p:blipFill>
        <p:spPr>
          <a:xfrm>
            <a:off x="0" y="-8736"/>
            <a:ext cx="12192000" cy="6858000"/>
          </a:xfrm>
          <a:prstGeom prst="rect">
            <a:avLst/>
          </a:prstGeom>
          <a:noFill/>
          <a:ln>
            <a:noFill/>
          </a:ln>
        </p:spPr>
      </p:pic>
      <p:pic>
        <p:nvPicPr>
          <p:cNvPr id="281" name="Google Shape;281;p32" descr="image.png"/>
          <p:cNvPicPr preferRelativeResize="0"/>
          <p:nvPr/>
        </p:nvPicPr>
        <p:blipFill rotWithShape="1">
          <a:blip r:embed="rId4">
            <a:alphaModFix/>
          </a:blip>
          <a:srcRect/>
          <a:stretch/>
        </p:blipFill>
        <p:spPr>
          <a:xfrm>
            <a:off x="6381750" y="1862137"/>
            <a:ext cx="5238750" cy="4286250"/>
          </a:xfrm>
          <a:prstGeom prst="rect">
            <a:avLst/>
          </a:prstGeom>
          <a:noFill/>
          <a:ln>
            <a:noFill/>
          </a:ln>
        </p:spPr>
      </p:pic>
      <p:sp>
        <p:nvSpPr>
          <p:cNvPr id="283" name="Google Shape;283;p32"/>
          <p:cNvSpPr txBox="1"/>
          <p:nvPr/>
        </p:nvSpPr>
        <p:spPr>
          <a:xfrm>
            <a:off x="800100" y="2282129"/>
            <a:ext cx="5010300" cy="3520194"/>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dirty="0">
                <a:solidFill>
                  <a:schemeClr val="accent3">
                    <a:lumMod val="50000"/>
                  </a:schemeClr>
                </a:solidFill>
                <a:latin typeface="Lato"/>
                <a:ea typeface="Lato"/>
                <a:cs typeface="Lato"/>
                <a:sym typeface="Lato"/>
              </a:rPr>
              <a:t>The Problem: </a:t>
            </a:r>
            <a:r>
              <a:rPr lang="en-US" sz="1350" b="0" i="0" u="none" strike="noStrike" cap="none" dirty="0">
                <a:solidFill>
                  <a:srgbClr val="2D3748"/>
                </a:solidFill>
                <a:latin typeface="Lato"/>
                <a:ea typeface="Lato"/>
                <a:cs typeface="Lato"/>
                <a:sym typeface="Lato"/>
              </a:rPr>
              <a:t>Smallholders have weak bargaining power because they lack real-time, trustworthy price information across markets and value chains.</a:t>
            </a:r>
          </a:p>
          <a:p>
            <a:pPr>
              <a:lnSpc>
                <a:spcPct val="150000"/>
              </a:lnSpc>
            </a:pPr>
            <a:endParaRPr lang="en-US" sz="1400" b="0" i="0" u="none" strike="noStrike" cap="none" dirty="0">
              <a:solidFill>
                <a:srgbClr val="2D3748"/>
              </a:solidFill>
              <a:latin typeface="Lato"/>
              <a:ea typeface="Lato"/>
              <a:cs typeface="Lato"/>
              <a:sym typeface="Lato"/>
            </a:endParaRPr>
          </a:p>
          <a:p>
            <a:pPr>
              <a:lnSpc>
                <a:spcPct val="150000"/>
              </a:lnSpc>
            </a:pPr>
            <a:r>
              <a:rPr lang="en-US" sz="1400" b="1" i="0" u="none" strike="noStrike" cap="none" dirty="0">
                <a:solidFill>
                  <a:srgbClr val="2D3748"/>
                </a:solidFill>
                <a:latin typeface="Lato"/>
                <a:ea typeface="Lato"/>
                <a:cs typeface="Lato"/>
                <a:sym typeface="Lato"/>
              </a:rPr>
              <a:t>The Solution: </a:t>
            </a:r>
            <a:r>
              <a:rPr lang="en-US" sz="1400" b="0" i="0" u="none" strike="noStrike" cap="none" dirty="0" err="1">
                <a:solidFill>
                  <a:srgbClr val="2D3748"/>
                </a:solidFill>
                <a:latin typeface="Lato"/>
                <a:ea typeface="Lato"/>
                <a:cs typeface="Lato"/>
                <a:sym typeface="Lato"/>
              </a:rPr>
              <a:t>Gramhal’s</a:t>
            </a:r>
            <a:r>
              <a:rPr lang="en-US" sz="1400" b="0" i="0" u="none" strike="noStrike" cap="none" dirty="0">
                <a:solidFill>
                  <a:srgbClr val="2D3748"/>
                </a:solidFill>
                <a:latin typeface="Lato"/>
                <a:ea typeface="Lato"/>
                <a:cs typeface="Lato"/>
                <a:sym typeface="Lato"/>
              </a:rPr>
              <a:t> </a:t>
            </a:r>
            <a:r>
              <a:rPr lang="en-US" sz="1400" b="0" i="0" u="none" strike="noStrike" cap="none" dirty="0" err="1">
                <a:solidFill>
                  <a:srgbClr val="2D3748"/>
                </a:solidFill>
                <a:latin typeface="Lato"/>
                <a:ea typeface="Lato"/>
                <a:cs typeface="Lato"/>
                <a:sym typeface="Lato"/>
              </a:rPr>
              <a:t>Bolbhav</a:t>
            </a:r>
            <a:r>
              <a:rPr lang="en-US" sz="1400" b="0" i="0" u="none" strike="noStrike" cap="none" dirty="0">
                <a:solidFill>
                  <a:srgbClr val="2D3748"/>
                </a:solidFill>
                <a:latin typeface="Lato"/>
                <a:ea typeface="Lato"/>
                <a:cs typeface="Lato"/>
                <a:sym typeface="Lato"/>
              </a:rPr>
              <a:t> platform collects price data from sales receipts using computer vision AI to build a live price database shared back with farmers.</a:t>
            </a:r>
          </a:p>
          <a:p>
            <a:pPr>
              <a:lnSpc>
                <a:spcPct val="150000"/>
              </a:lnSpc>
            </a:pPr>
            <a:endParaRPr lang="en-US" sz="1400" b="0" i="0" u="none" strike="noStrike" cap="none" dirty="0">
              <a:solidFill>
                <a:srgbClr val="2D3748"/>
              </a:solidFill>
              <a:latin typeface="Lato"/>
              <a:ea typeface="Lato"/>
              <a:cs typeface="Lato"/>
              <a:sym typeface="Lato"/>
            </a:endParaRPr>
          </a:p>
          <a:p>
            <a:pPr>
              <a:lnSpc>
                <a:spcPct val="150000"/>
              </a:lnSpc>
            </a:pPr>
            <a:r>
              <a:rPr lang="en-US" sz="1400" b="1" i="0" u="none" strike="noStrike" cap="none" dirty="0">
                <a:solidFill>
                  <a:srgbClr val="2D3748"/>
                </a:solidFill>
                <a:latin typeface="Lato"/>
                <a:ea typeface="Lato"/>
                <a:cs typeface="Lato"/>
                <a:sym typeface="Lato"/>
              </a:rPr>
              <a:t>Impact: </a:t>
            </a:r>
            <a:r>
              <a:rPr lang="en-US" sz="1400" b="0" i="0" u="none" strike="noStrike" cap="none" dirty="0">
                <a:solidFill>
                  <a:srgbClr val="2D3748"/>
                </a:solidFill>
                <a:latin typeface="Lato"/>
                <a:ea typeface="Lato"/>
                <a:cs typeface="Lato"/>
                <a:sym typeface="Lato"/>
              </a:rPr>
              <a:t>Farmers gain transparent, multi-market price information, strengthening negotiation power and enlarging their buyer pool while participating in a data cooperative.</a:t>
            </a:r>
            <a:endParaRPr dirty="0"/>
          </a:p>
        </p:txBody>
      </p:sp>
      <p:sp>
        <p:nvSpPr>
          <p:cNvPr id="291" name="Google Shape;291;p32"/>
          <p:cNvSpPr txBox="1"/>
          <p:nvPr/>
        </p:nvSpPr>
        <p:spPr>
          <a:xfrm>
            <a:off x="571500" y="571500"/>
            <a:ext cx="116016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dirty="0">
                <a:solidFill>
                  <a:srgbClr val="2F5E3F"/>
                </a:solidFill>
                <a:latin typeface="Playfair Display"/>
                <a:ea typeface="Playfair Display"/>
                <a:cs typeface="Playfair Display"/>
                <a:sym typeface="Playfair Display"/>
              </a:rPr>
              <a:t>Case 4: Market Access via </a:t>
            </a:r>
            <a:r>
              <a:rPr lang="en-US" sz="3600" b="1" i="0" u="none" strike="noStrike" cap="none" dirty="0" err="1">
                <a:solidFill>
                  <a:srgbClr val="2F5E3F"/>
                </a:solidFill>
                <a:latin typeface="Playfair Display"/>
                <a:ea typeface="Playfair Display"/>
                <a:cs typeface="Playfair Display"/>
                <a:sym typeface="Playfair Display"/>
              </a:rPr>
              <a:t>Gramhal</a:t>
            </a:r>
            <a:endParaRPr dirty="0"/>
          </a:p>
        </p:txBody>
      </p:sp>
      <p:sp>
        <p:nvSpPr>
          <p:cNvPr id="292" name="Google Shape;292;p32"/>
          <p:cNvSpPr/>
          <p:nvPr/>
        </p:nvSpPr>
        <p:spPr>
          <a:xfrm>
            <a:off x="571500" y="1323975"/>
            <a:ext cx="11049000" cy="19200"/>
          </a:xfrm>
          <a:prstGeom prst="rect">
            <a:avLst/>
          </a:prstGeom>
          <a:solidFill>
            <a:srgbClr val="97BC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93" name="Google Shape;293;p32"/>
          <p:cNvPicPr preferRelativeResize="0"/>
          <p:nvPr/>
        </p:nvPicPr>
        <p:blipFill>
          <a:blip r:embed="rId5">
            <a:alphaModFix/>
          </a:blip>
          <a:stretch>
            <a:fillRect/>
          </a:stretch>
        </p:blipFill>
        <p:spPr>
          <a:xfrm>
            <a:off x="6126947" y="2400299"/>
            <a:ext cx="5362152" cy="3113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Shape 192"/>
        <p:cNvGrpSpPr/>
        <p:nvPr/>
      </p:nvGrpSpPr>
      <p:grpSpPr>
        <a:xfrm>
          <a:off x="0" y="0"/>
          <a:ext cx="0" cy="0"/>
          <a:chOff x="0" y="0"/>
          <a:chExt cx="0" cy="0"/>
        </a:xfrm>
      </p:grpSpPr>
      <p:pic>
        <p:nvPicPr>
          <p:cNvPr id="193" name="Google Shape;193;p26"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94" name="Google Shape;194;p26"/>
          <p:cNvSpPr/>
          <p:nvPr/>
        </p:nvSpPr>
        <p:spPr>
          <a:xfrm>
            <a:off x="5524500" y="2486025"/>
            <a:ext cx="1143000" cy="57150"/>
          </a:xfrm>
          <a:prstGeom prst="rect">
            <a:avLst/>
          </a:prstGeom>
          <a:solidFill>
            <a:srgbClr val="84CC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5" name="Google Shape;195;p26"/>
          <p:cNvSpPr txBox="1"/>
          <p:nvPr/>
        </p:nvSpPr>
        <p:spPr>
          <a:xfrm>
            <a:off x="1100375" y="2828925"/>
            <a:ext cx="9991248"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1" i="0" u="none" strike="noStrike" cap="none" dirty="0">
                <a:solidFill>
                  <a:srgbClr val="FFFFFF"/>
                </a:solidFill>
                <a:latin typeface="Playfair Display"/>
                <a:ea typeface="Playfair Display"/>
                <a:cs typeface="Playfair Display"/>
                <a:sym typeface="Playfair Display"/>
              </a:rPr>
              <a:t>Module 3: Now What?</a:t>
            </a:r>
          </a:p>
          <a:p>
            <a:pPr marL="0" marR="0" lvl="0" indent="0" algn="ctr" rtl="0">
              <a:lnSpc>
                <a:spcPct val="120000"/>
              </a:lnSpc>
              <a:spcBef>
                <a:spcPts val="0"/>
              </a:spcBef>
              <a:spcAft>
                <a:spcPts val="0"/>
              </a:spcAft>
              <a:buNone/>
            </a:pPr>
            <a:r>
              <a:rPr lang="en-US" sz="6000" b="1" i="0" u="none" strike="noStrike" cap="none" dirty="0">
                <a:solidFill>
                  <a:srgbClr val="FFFFFF"/>
                </a:solidFill>
                <a:latin typeface="Playfair Display"/>
                <a:ea typeface="Playfair Display"/>
                <a:cs typeface="Playfair Display"/>
                <a:sym typeface="Playfair Display"/>
              </a:rPr>
              <a:t>New Economic </a:t>
            </a:r>
            <a:r>
              <a:rPr lang="en-US" sz="6000" b="1" i="0" u="none" strike="noStrike" cap="none" dirty="0" err="1">
                <a:solidFill>
                  <a:srgbClr val="FFFFFF"/>
                </a:solidFill>
                <a:latin typeface="Playfair Display"/>
                <a:ea typeface="Playfair Display"/>
                <a:cs typeface="Playfair Display"/>
                <a:sym typeface="Playfair Display"/>
              </a:rPr>
              <a:t>Paradiam</a:t>
            </a:r>
            <a:endParaRPr dirty="0"/>
          </a:p>
        </p:txBody>
      </p:sp>
    </p:spTree>
    <p:extLst>
      <p:ext uri="{BB962C8B-B14F-4D97-AF65-F5344CB8AC3E}">
        <p14:creationId xmlns:p14="http://schemas.microsoft.com/office/powerpoint/2010/main" val="1831564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Shape 297"/>
        <p:cNvGrpSpPr/>
        <p:nvPr/>
      </p:nvGrpSpPr>
      <p:grpSpPr>
        <a:xfrm>
          <a:off x="0" y="0"/>
          <a:ext cx="0" cy="0"/>
          <a:chOff x="0" y="0"/>
          <a:chExt cx="0" cy="0"/>
        </a:xfrm>
      </p:grpSpPr>
      <p:pic>
        <p:nvPicPr>
          <p:cNvPr id="298" name="Google Shape;298;p33"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99" name="Google Shape;299;p33"/>
          <p:cNvSpPr txBox="1"/>
          <p:nvPr/>
        </p:nvSpPr>
        <p:spPr>
          <a:xfrm>
            <a:off x="571500" y="571500"/>
            <a:ext cx="11601450" cy="581698"/>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None/>
            </a:pPr>
            <a:r>
              <a:rPr lang="en-US" sz="3150" b="1" i="0" u="none" strike="noStrike" cap="none" dirty="0">
                <a:solidFill>
                  <a:srgbClr val="064E3B"/>
                </a:solidFill>
                <a:latin typeface="Playfair Display"/>
                <a:ea typeface="Playfair Display"/>
                <a:cs typeface="Playfair Display"/>
                <a:sym typeface="Playfair Display"/>
              </a:rPr>
              <a:t>A New Economic Paradigm</a:t>
            </a:r>
            <a:endParaRPr dirty="0"/>
          </a:p>
        </p:txBody>
      </p:sp>
      <p:sp>
        <p:nvSpPr>
          <p:cNvPr id="300" name="Google Shape;300;p33"/>
          <p:cNvSpPr/>
          <p:nvPr/>
        </p:nvSpPr>
        <p:spPr>
          <a:xfrm>
            <a:off x="571500" y="1241970"/>
            <a:ext cx="11049000" cy="19050"/>
          </a:xfrm>
          <a:prstGeom prst="rect">
            <a:avLst/>
          </a:prstGeom>
          <a:solidFill>
            <a:srgbClr val="E5E7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01" name="Google Shape;301;p33"/>
          <p:cNvSpPr txBox="1"/>
          <p:nvPr/>
        </p:nvSpPr>
        <p:spPr>
          <a:xfrm>
            <a:off x="571500" y="2059185"/>
            <a:ext cx="5500687" cy="295466"/>
          </a:xfrm>
          <a:prstGeom prst="rect">
            <a:avLst/>
          </a:prstGeom>
          <a:noFill/>
          <a:ln>
            <a:noFill/>
          </a:ln>
        </p:spPr>
        <p:txBody>
          <a:bodyPr spcFirstLastPara="1" wrap="square" lIns="0" tIns="0" rIns="0" bIns="0" anchor="t" anchorCtr="0">
            <a:spAutoFit/>
          </a:bodyPr>
          <a:lstStyle/>
          <a:p>
            <a:pPr marL="0" marR="0" lvl="0" indent="0" algn="l" rtl="0">
              <a:lnSpc>
                <a:spcPct val="119943"/>
              </a:lnSpc>
              <a:spcBef>
                <a:spcPts val="0"/>
              </a:spcBef>
              <a:spcAft>
                <a:spcPts val="0"/>
              </a:spcAft>
              <a:buNone/>
            </a:pPr>
            <a:r>
              <a:rPr lang="en-US" sz="1600" b="1" i="0" u="none" strike="noStrike" cap="none" dirty="0">
                <a:solidFill>
                  <a:srgbClr val="064E3B"/>
                </a:solidFill>
                <a:latin typeface="Playfair Display"/>
                <a:ea typeface="Playfair Display"/>
                <a:cs typeface="Playfair Display"/>
                <a:sym typeface="Playfair Display"/>
              </a:rPr>
              <a:t>From Scarcity to Motivation</a:t>
            </a:r>
            <a:endParaRPr sz="1600" dirty="0"/>
          </a:p>
        </p:txBody>
      </p:sp>
      <p:sp>
        <p:nvSpPr>
          <p:cNvPr id="302" name="Google Shape;302;p33"/>
          <p:cNvSpPr txBox="1"/>
          <p:nvPr/>
        </p:nvSpPr>
        <p:spPr>
          <a:xfrm>
            <a:off x="571500" y="2463551"/>
            <a:ext cx="5238750" cy="3176254"/>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a:solidFill>
                  <a:srgbClr val="374151"/>
                </a:solidFill>
                <a:latin typeface="Lato"/>
                <a:ea typeface="Lato"/>
                <a:cs typeface="Lato"/>
                <a:sym typeface="Lato"/>
              </a:rPr>
              <a:t>Traditionally, economics dictates that "the richer get richer" because they own the resources.</a:t>
            </a:r>
          </a:p>
          <a:p>
            <a:pPr marL="0" marR="0" lvl="0" indent="0" algn="l" rtl="0">
              <a:lnSpc>
                <a:spcPct val="160000"/>
              </a:lnSpc>
              <a:spcBef>
                <a:spcPts val="0"/>
              </a:spcBef>
              <a:spcAft>
                <a:spcPts val="0"/>
              </a:spcAft>
              <a:buNone/>
            </a:pPr>
            <a:endParaRPr lang="en-US" sz="1500" dirty="0">
              <a:solidFill>
                <a:srgbClr val="374151"/>
              </a:solidFill>
              <a:latin typeface="Lato"/>
              <a:ea typeface="Lato"/>
              <a:cs typeface="Lato"/>
              <a:sym typeface="Lato"/>
            </a:endParaRPr>
          </a:p>
          <a:p>
            <a:pPr>
              <a:lnSpc>
                <a:spcPct val="160000"/>
              </a:lnSpc>
            </a:pPr>
            <a:r>
              <a:rPr lang="en-US" sz="1400" b="0" i="0" u="none" strike="noStrike" cap="none" dirty="0">
                <a:solidFill>
                  <a:srgbClr val="374151"/>
                </a:solidFill>
                <a:latin typeface="Lato"/>
                <a:ea typeface="Lato"/>
                <a:cs typeface="Lato"/>
                <a:sym typeface="Lato"/>
              </a:rPr>
              <a:t>AI flips this script. Lack of physical resources (land, machinery) is no longer a blockage—it is a </a:t>
            </a:r>
            <a:r>
              <a:rPr lang="en-US" sz="1400" b="1" i="0" u="none" strike="noStrike" cap="none" dirty="0">
                <a:solidFill>
                  <a:srgbClr val="15803D"/>
                </a:solidFill>
                <a:latin typeface="Lato"/>
                <a:ea typeface="Lato"/>
                <a:cs typeface="Lato"/>
                <a:sym typeface="Lato"/>
              </a:rPr>
              <a:t>motivation for innovation</a:t>
            </a:r>
            <a:r>
              <a:rPr lang="en-US" sz="1400" b="0" i="0" u="none" strike="noStrike" cap="none" dirty="0">
                <a:solidFill>
                  <a:srgbClr val="374151"/>
                </a:solidFill>
                <a:latin typeface="Lato"/>
                <a:ea typeface="Lato"/>
                <a:cs typeface="Lato"/>
                <a:sym typeface="Lato"/>
              </a:rPr>
              <a:t>.</a:t>
            </a:r>
          </a:p>
          <a:p>
            <a:pPr>
              <a:lnSpc>
                <a:spcPct val="160000"/>
              </a:lnSpc>
            </a:pPr>
            <a:endParaRPr lang="en-US" dirty="0">
              <a:solidFill>
                <a:srgbClr val="374151"/>
              </a:solidFill>
              <a:latin typeface="Lato"/>
              <a:ea typeface="Lato"/>
              <a:cs typeface="Lato"/>
              <a:sym typeface="Lato"/>
            </a:endParaRPr>
          </a:p>
          <a:p>
            <a:pPr>
              <a:lnSpc>
                <a:spcPct val="160000"/>
              </a:lnSpc>
            </a:pPr>
            <a:r>
              <a:rPr lang="en-US" sz="1400" b="0" i="0" u="none" strike="noStrike" cap="none" dirty="0">
                <a:solidFill>
                  <a:srgbClr val="374151"/>
                </a:solidFill>
                <a:latin typeface="Lato"/>
                <a:ea typeface="Lato"/>
                <a:cs typeface="Lato"/>
                <a:sym typeface="Lato"/>
              </a:rPr>
              <a:t>Just as digital platforms revolutionized service industries, AI allows agricultural value to be created through </a:t>
            </a:r>
            <a:r>
              <a:rPr lang="en-US" sz="1400" b="1" i="0" u="none" strike="noStrike" cap="none" dirty="0">
                <a:solidFill>
                  <a:srgbClr val="15803D"/>
                </a:solidFill>
                <a:latin typeface="Lato"/>
                <a:ea typeface="Lato"/>
                <a:cs typeface="Lato"/>
                <a:sym typeface="Lato"/>
              </a:rPr>
              <a:t>data and efficiency</a:t>
            </a:r>
            <a:r>
              <a:rPr lang="en-US" sz="1400" b="0" i="0" u="none" strike="noStrike" cap="none" dirty="0">
                <a:solidFill>
                  <a:srgbClr val="374151"/>
                </a:solidFill>
                <a:latin typeface="Lato"/>
                <a:ea typeface="Lato"/>
                <a:cs typeface="Lato"/>
                <a:sym typeface="Lato"/>
              </a:rPr>
              <a:t> rather than just land ownership.</a:t>
            </a:r>
            <a:endParaRPr dirty="0"/>
          </a:p>
        </p:txBody>
      </p:sp>
      <p:pic>
        <p:nvPicPr>
          <p:cNvPr id="305" name="Google Shape;305;p33" descr="image.png"/>
          <p:cNvPicPr preferRelativeResize="0"/>
          <p:nvPr/>
        </p:nvPicPr>
        <p:blipFill rotWithShape="1">
          <a:blip r:embed="rId4">
            <a:alphaModFix/>
          </a:blip>
          <a:srcRect/>
          <a:stretch/>
        </p:blipFill>
        <p:spPr>
          <a:xfrm>
            <a:off x="6381750" y="2059185"/>
            <a:ext cx="5238750" cy="3810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Shape 309"/>
        <p:cNvGrpSpPr/>
        <p:nvPr/>
      </p:nvGrpSpPr>
      <p:grpSpPr>
        <a:xfrm>
          <a:off x="0" y="0"/>
          <a:ext cx="0" cy="0"/>
          <a:chOff x="0" y="0"/>
          <a:chExt cx="0" cy="0"/>
        </a:xfrm>
      </p:grpSpPr>
      <p:pic>
        <p:nvPicPr>
          <p:cNvPr id="310" name="Google Shape;310;p34"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11" name="Google Shape;311;p34" descr="image.png"/>
          <p:cNvPicPr preferRelativeResize="0"/>
          <p:nvPr/>
        </p:nvPicPr>
        <p:blipFill rotWithShape="1">
          <a:blip r:embed="rId4">
            <a:alphaModFix/>
          </a:blip>
          <a:srcRect/>
          <a:stretch/>
        </p:blipFill>
        <p:spPr>
          <a:xfrm>
            <a:off x="571500" y="2590502"/>
            <a:ext cx="3498800" cy="2747516"/>
          </a:xfrm>
          <a:prstGeom prst="rect">
            <a:avLst/>
          </a:prstGeom>
          <a:noFill/>
          <a:ln>
            <a:noFill/>
          </a:ln>
        </p:spPr>
      </p:pic>
      <p:pic>
        <p:nvPicPr>
          <p:cNvPr id="312" name="Google Shape;312;p34" descr="image.png"/>
          <p:cNvPicPr preferRelativeResize="0"/>
          <p:nvPr/>
        </p:nvPicPr>
        <p:blipFill rotWithShape="1">
          <a:blip r:embed="rId5">
            <a:alphaModFix/>
          </a:blip>
          <a:srcRect/>
          <a:stretch/>
        </p:blipFill>
        <p:spPr>
          <a:xfrm>
            <a:off x="4356050" y="2590502"/>
            <a:ext cx="3498800" cy="2747516"/>
          </a:xfrm>
          <a:prstGeom prst="rect">
            <a:avLst/>
          </a:prstGeom>
          <a:noFill/>
          <a:ln>
            <a:noFill/>
          </a:ln>
        </p:spPr>
      </p:pic>
      <p:pic>
        <p:nvPicPr>
          <p:cNvPr id="313" name="Google Shape;313;p34" descr="image.png"/>
          <p:cNvPicPr preferRelativeResize="0"/>
          <p:nvPr/>
        </p:nvPicPr>
        <p:blipFill rotWithShape="1">
          <a:blip r:embed="rId6">
            <a:alphaModFix/>
          </a:blip>
          <a:srcRect/>
          <a:stretch/>
        </p:blipFill>
        <p:spPr>
          <a:xfrm>
            <a:off x="8140600" y="2590502"/>
            <a:ext cx="3479750" cy="2747516"/>
          </a:xfrm>
          <a:prstGeom prst="rect">
            <a:avLst/>
          </a:prstGeom>
          <a:noFill/>
          <a:ln>
            <a:noFill/>
          </a:ln>
        </p:spPr>
      </p:pic>
      <p:sp>
        <p:nvSpPr>
          <p:cNvPr id="314" name="Google Shape;314;p34"/>
          <p:cNvSpPr txBox="1"/>
          <p:nvPr/>
        </p:nvSpPr>
        <p:spPr>
          <a:xfrm>
            <a:off x="571500" y="571500"/>
            <a:ext cx="11601450" cy="499020"/>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None/>
            </a:pPr>
            <a:r>
              <a:rPr lang="en-US" sz="3150" b="1" i="0" u="none" strike="noStrike" cap="none">
                <a:solidFill>
                  <a:srgbClr val="064E3B"/>
                </a:solidFill>
                <a:latin typeface="Playfair Display"/>
                <a:ea typeface="Playfair Display"/>
                <a:cs typeface="Playfair Display"/>
                <a:sym typeface="Playfair Display"/>
              </a:rPr>
              <a:t>Value Without Assets</a:t>
            </a:r>
            <a:endParaRPr/>
          </a:p>
        </p:txBody>
      </p:sp>
      <p:sp>
        <p:nvSpPr>
          <p:cNvPr id="315" name="Google Shape;315;p34"/>
          <p:cNvSpPr/>
          <p:nvPr/>
        </p:nvSpPr>
        <p:spPr>
          <a:xfrm>
            <a:off x="571500" y="1241970"/>
            <a:ext cx="11049000" cy="19050"/>
          </a:xfrm>
          <a:prstGeom prst="rect">
            <a:avLst/>
          </a:prstGeom>
          <a:solidFill>
            <a:srgbClr val="E5E7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16" name="Google Shape;316;p34"/>
          <p:cNvSpPr txBox="1"/>
          <p:nvPr/>
        </p:nvSpPr>
        <p:spPr>
          <a:xfrm>
            <a:off x="794068" y="3533477"/>
            <a:ext cx="3053662" cy="295466"/>
          </a:xfrm>
          <a:prstGeom prst="rect">
            <a:avLst/>
          </a:prstGeom>
          <a:noFill/>
          <a:ln>
            <a:noFill/>
          </a:ln>
        </p:spPr>
        <p:txBody>
          <a:bodyPr spcFirstLastPara="1" wrap="square" lIns="0" tIns="0" rIns="0" bIns="0" anchor="t" anchorCtr="0">
            <a:spAutoFit/>
          </a:bodyPr>
          <a:lstStyle/>
          <a:p>
            <a:pPr marL="0" marR="0" lvl="0" indent="0" algn="ctr" rtl="0">
              <a:lnSpc>
                <a:spcPct val="119943"/>
              </a:lnSpc>
              <a:spcBef>
                <a:spcPts val="0"/>
              </a:spcBef>
              <a:spcAft>
                <a:spcPts val="0"/>
              </a:spcAft>
              <a:buNone/>
            </a:pPr>
            <a:r>
              <a:rPr lang="en-US" sz="1600" b="1" i="0" u="none" strike="noStrike" cap="none" dirty="0">
                <a:solidFill>
                  <a:srgbClr val="064E3B"/>
                </a:solidFill>
                <a:latin typeface="Playfair Display"/>
                <a:ea typeface="Playfair Display"/>
                <a:cs typeface="Playfair Display"/>
                <a:sym typeface="Playfair Display"/>
              </a:rPr>
              <a:t>Uber</a:t>
            </a:r>
            <a:endParaRPr dirty="0"/>
          </a:p>
        </p:txBody>
      </p:sp>
      <p:sp>
        <p:nvSpPr>
          <p:cNvPr id="317" name="Google Shape;317;p34"/>
          <p:cNvSpPr txBox="1"/>
          <p:nvPr/>
        </p:nvSpPr>
        <p:spPr>
          <a:xfrm>
            <a:off x="866775" y="3937843"/>
            <a:ext cx="2908250" cy="9144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dirty="0">
                <a:solidFill>
                  <a:srgbClr val="374151"/>
                </a:solidFill>
                <a:latin typeface="Lato"/>
                <a:ea typeface="Lato"/>
                <a:cs typeface="Lato"/>
                <a:sym typeface="Lato"/>
              </a:rPr>
              <a:t>Built the world's largest taxi company without owning a single vehicle.</a:t>
            </a:r>
            <a:endParaRPr dirty="0"/>
          </a:p>
        </p:txBody>
      </p:sp>
      <p:sp>
        <p:nvSpPr>
          <p:cNvPr id="318" name="Google Shape;318;p34"/>
          <p:cNvSpPr txBox="1"/>
          <p:nvPr/>
        </p:nvSpPr>
        <p:spPr>
          <a:xfrm>
            <a:off x="4578619" y="3533477"/>
            <a:ext cx="3053662" cy="295466"/>
          </a:xfrm>
          <a:prstGeom prst="rect">
            <a:avLst/>
          </a:prstGeom>
          <a:noFill/>
          <a:ln>
            <a:noFill/>
          </a:ln>
        </p:spPr>
        <p:txBody>
          <a:bodyPr spcFirstLastPara="1" wrap="square" lIns="0" tIns="0" rIns="0" bIns="0" anchor="t" anchorCtr="0">
            <a:spAutoFit/>
          </a:bodyPr>
          <a:lstStyle/>
          <a:p>
            <a:pPr marL="0" marR="0" lvl="0" indent="0" algn="ctr" rtl="0">
              <a:lnSpc>
                <a:spcPct val="119943"/>
              </a:lnSpc>
              <a:spcBef>
                <a:spcPts val="0"/>
              </a:spcBef>
              <a:spcAft>
                <a:spcPts val="0"/>
              </a:spcAft>
              <a:buNone/>
            </a:pPr>
            <a:r>
              <a:rPr lang="en-US" sz="1600" b="1" i="0" u="none" strike="noStrike" cap="none" dirty="0">
                <a:solidFill>
                  <a:srgbClr val="064E3B"/>
                </a:solidFill>
                <a:latin typeface="Playfair Display"/>
                <a:ea typeface="Playfair Display"/>
                <a:cs typeface="Playfair Display"/>
                <a:sym typeface="Playfair Display"/>
              </a:rPr>
              <a:t>Airbnb</a:t>
            </a:r>
            <a:endParaRPr dirty="0"/>
          </a:p>
        </p:txBody>
      </p:sp>
      <p:sp>
        <p:nvSpPr>
          <p:cNvPr id="319" name="Google Shape;319;p34"/>
          <p:cNvSpPr txBox="1"/>
          <p:nvPr/>
        </p:nvSpPr>
        <p:spPr>
          <a:xfrm>
            <a:off x="4651325" y="3937843"/>
            <a:ext cx="2908250" cy="9144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dirty="0">
                <a:solidFill>
                  <a:srgbClr val="374151"/>
                </a:solidFill>
                <a:latin typeface="Lato"/>
                <a:ea typeface="Lato"/>
                <a:cs typeface="Lato"/>
                <a:sym typeface="Lato"/>
              </a:rPr>
              <a:t>Built the world's largest hospitality business without owning a single hotel.</a:t>
            </a:r>
            <a:endParaRPr dirty="0"/>
          </a:p>
        </p:txBody>
      </p:sp>
      <p:sp>
        <p:nvSpPr>
          <p:cNvPr id="320" name="Google Shape;320;p34"/>
          <p:cNvSpPr txBox="1"/>
          <p:nvPr/>
        </p:nvSpPr>
        <p:spPr>
          <a:xfrm>
            <a:off x="8353644" y="3523952"/>
            <a:ext cx="3053662" cy="295466"/>
          </a:xfrm>
          <a:prstGeom prst="rect">
            <a:avLst/>
          </a:prstGeom>
          <a:noFill/>
          <a:ln>
            <a:noFill/>
          </a:ln>
        </p:spPr>
        <p:txBody>
          <a:bodyPr spcFirstLastPara="1" wrap="square" lIns="0" tIns="0" rIns="0" bIns="0" anchor="t" anchorCtr="0">
            <a:spAutoFit/>
          </a:bodyPr>
          <a:lstStyle/>
          <a:p>
            <a:pPr marL="0" marR="0" lvl="0" indent="0" algn="ctr" rtl="0">
              <a:lnSpc>
                <a:spcPct val="119943"/>
              </a:lnSpc>
              <a:spcBef>
                <a:spcPts val="0"/>
              </a:spcBef>
              <a:spcAft>
                <a:spcPts val="0"/>
              </a:spcAft>
              <a:buNone/>
            </a:pPr>
            <a:r>
              <a:rPr lang="en-US" sz="1600" b="1" i="0" u="none" strike="noStrike" cap="none" dirty="0">
                <a:solidFill>
                  <a:srgbClr val="FFFFFF"/>
                </a:solidFill>
                <a:latin typeface="Playfair Display"/>
                <a:ea typeface="Playfair Display"/>
                <a:cs typeface="Playfair Display"/>
                <a:sym typeface="Playfair Display"/>
              </a:rPr>
              <a:t>Future</a:t>
            </a:r>
            <a:r>
              <a:rPr lang="en-US" sz="1404" b="1" i="0" u="none" strike="noStrike" cap="none" dirty="0">
                <a:solidFill>
                  <a:srgbClr val="FFFFFF"/>
                </a:solidFill>
                <a:latin typeface="Playfair Display"/>
                <a:ea typeface="Playfair Display"/>
                <a:cs typeface="Playfair Display"/>
                <a:sym typeface="Playfair Display"/>
              </a:rPr>
              <a:t> Ag</a:t>
            </a:r>
            <a:endParaRPr dirty="0"/>
          </a:p>
        </p:txBody>
      </p:sp>
      <p:sp>
        <p:nvSpPr>
          <p:cNvPr id="321" name="Google Shape;321;p34"/>
          <p:cNvSpPr txBox="1"/>
          <p:nvPr/>
        </p:nvSpPr>
        <p:spPr>
          <a:xfrm>
            <a:off x="8426350" y="3928318"/>
            <a:ext cx="2908250" cy="9144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dirty="0">
                <a:solidFill>
                  <a:srgbClr val="E5E7EB"/>
                </a:solidFill>
                <a:latin typeface="Lato"/>
                <a:ea typeface="Lato"/>
                <a:cs typeface="Lato"/>
                <a:sym typeface="Lato"/>
              </a:rPr>
              <a:t>Building global food security through </a:t>
            </a:r>
            <a:r>
              <a:rPr lang="en-US" sz="1500" b="1" i="0" u="none" strike="noStrike" cap="none" dirty="0">
                <a:solidFill>
                  <a:srgbClr val="15803D"/>
                </a:solidFill>
                <a:latin typeface="Lato"/>
                <a:ea typeface="Lato"/>
                <a:cs typeface="Lato"/>
                <a:sym typeface="Lato"/>
              </a:rPr>
              <a:t>knowledge &amp; algorithms</a:t>
            </a:r>
            <a:r>
              <a:rPr lang="en-US" sz="1500" b="0" i="0" u="none" strike="noStrike" cap="none" dirty="0">
                <a:solidFill>
                  <a:srgbClr val="E5E7EB"/>
                </a:solidFill>
                <a:latin typeface="Lato"/>
                <a:ea typeface="Lato"/>
                <a:cs typeface="Lato"/>
                <a:sym typeface="Lato"/>
              </a:rPr>
              <a:t> rather than just acreage.</a:t>
            </a:r>
            <a:endParaRPr dirty="0"/>
          </a:p>
        </p:txBody>
      </p:sp>
      <p:pic>
        <p:nvPicPr>
          <p:cNvPr id="322" name="Google Shape;322;p34" descr="image.png"/>
          <p:cNvPicPr preferRelativeResize="0"/>
          <p:nvPr/>
        </p:nvPicPr>
        <p:blipFill rotWithShape="1">
          <a:blip r:embed="rId7">
            <a:alphaModFix/>
          </a:blip>
          <a:srcRect/>
          <a:stretch/>
        </p:blipFill>
        <p:spPr>
          <a:xfrm>
            <a:off x="2130325" y="2923877"/>
            <a:ext cx="381000" cy="381000"/>
          </a:xfrm>
          <a:prstGeom prst="rect">
            <a:avLst/>
          </a:prstGeom>
          <a:noFill/>
          <a:ln>
            <a:noFill/>
          </a:ln>
        </p:spPr>
      </p:pic>
      <p:pic>
        <p:nvPicPr>
          <p:cNvPr id="323" name="Google Shape;323;p34" descr="image.png"/>
          <p:cNvPicPr preferRelativeResize="0"/>
          <p:nvPr/>
        </p:nvPicPr>
        <p:blipFill rotWithShape="1">
          <a:blip r:embed="rId8">
            <a:alphaModFix/>
          </a:blip>
          <a:srcRect/>
          <a:stretch/>
        </p:blipFill>
        <p:spPr>
          <a:xfrm>
            <a:off x="5914876" y="2923877"/>
            <a:ext cx="381000" cy="381000"/>
          </a:xfrm>
          <a:prstGeom prst="rect">
            <a:avLst/>
          </a:prstGeom>
          <a:noFill/>
          <a:ln>
            <a:noFill/>
          </a:ln>
        </p:spPr>
      </p:pic>
      <p:pic>
        <p:nvPicPr>
          <p:cNvPr id="324" name="Google Shape;324;p34" descr="image.png"/>
          <p:cNvPicPr preferRelativeResize="0"/>
          <p:nvPr/>
        </p:nvPicPr>
        <p:blipFill rotWithShape="1">
          <a:blip r:embed="rId9">
            <a:alphaModFix/>
          </a:blip>
          <a:srcRect/>
          <a:stretch/>
        </p:blipFill>
        <p:spPr>
          <a:xfrm>
            <a:off x="9689901" y="2914352"/>
            <a:ext cx="381000" cy="381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Shape 328"/>
        <p:cNvGrpSpPr/>
        <p:nvPr/>
      </p:nvGrpSpPr>
      <p:grpSpPr>
        <a:xfrm>
          <a:off x="0" y="0"/>
          <a:ext cx="0" cy="0"/>
          <a:chOff x="0" y="0"/>
          <a:chExt cx="0" cy="0"/>
        </a:xfrm>
      </p:grpSpPr>
      <p:pic>
        <p:nvPicPr>
          <p:cNvPr id="329" name="Google Shape;329;p35"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30" name="Google Shape;330;p35"/>
          <p:cNvSpPr txBox="1"/>
          <p:nvPr/>
        </p:nvSpPr>
        <p:spPr>
          <a:xfrm>
            <a:off x="2095500" y="2347019"/>
            <a:ext cx="8001000" cy="685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1" i="0" u="none" strike="noStrike" cap="none">
                <a:solidFill>
                  <a:srgbClr val="FFFFFF"/>
                </a:solidFill>
                <a:latin typeface="Playfair Display"/>
                <a:ea typeface="Playfair Display"/>
                <a:cs typeface="Playfair Display"/>
                <a:sym typeface="Playfair Display"/>
              </a:rPr>
              <a:t>The Future is Here</a:t>
            </a:r>
            <a:endParaRPr/>
          </a:p>
        </p:txBody>
      </p:sp>
      <p:sp>
        <p:nvSpPr>
          <p:cNvPr id="331" name="Google Shape;331;p35"/>
          <p:cNvSpPr txBox="1"/>
          <p:nvPr/>
        </p:nvSpPr>
        <p:spPr>
          <a:xfrm>
            <a:off x="2286000" y="3223319"/>
            <a:ext cx="7620000" cy="1097012"/>
          </a:xfrm>
          <a:prstGeom prst="rect">
            <a:avLst/>
          </a:prstGeom>
          <a:noFill/>
          <a:ln>
            <a:noFill/>
          </a:ln>
        </p:spPr>
        <p:txBody>
          <a:bodyPr spcFirstLastPara="1" wrap="square" lIns="0" tIns="0" rIns="0" bIns="0" anchor="t" anchorCtr="0">
            <a:spAutoFit/>
          </a:bodyPr>
          <a:lstStyle/>
          <a:p>
            <a:pPr marL="0" marR="0" lvl="0" indent="0" algn="ctr" rtl="0">
              <a:lnSpc>
                <a:spcPct val="159944"/>
              </a:lnSpc>
              <a:spcBef>
                <a:spcPts val="0"/>
              </a:spcBef>
              <a:spcAft>
                <a:spcPts val="0"/>
              </a:spcAft>
              <a:buNone/>
            </a:pPr>
            <a:r>
              <a:rPr lang="en-US" sz="1800" b="0" i="0" u="none" strike="noStrike" cap="none">
                <a:solidFill>
                  <a:srgbClr val="FFFFFF"/>
                </a:solidFill>
                <a:latin typeface="Lato"/>
                <a:ea typeface="Lato"/>
                <a:cs typeface="Lato"/>
                <a:sym typeface="Lato"/>
              </a:rPr>
              <a:t>We are moving from an era of resource-dependency to an era of </a:t>
            </a:r>
            <a:r>
              <a:rPr lang="en-US" sz="1800" b="1" i="0" u="none" strike="noStrike" cap="none">
                <a:solidFill>
                  <a:srgbClr val="15803D"/>
                </a:solidFill>
                <a:latin typeface="Lato"/>
                <a:ea typeface="Lato"/>
                <a:cs typeface="Lato"/>
                <a:sym typeface="Lato"/>
              </a:rPr>
              <a:t>intelligence-dependency</a:t>
            </a:r>
            <a:r>
              <a:rPr lang="en-US" sz="1800" b="0" i="0" u="none" strike="noStrike" cap="none">
                <a:solidFill>
                  <a:srgbClr val="FFFFFF"/>
                </a:solidFill>
                <a:latin typeface="Lato"/>
                <a:ea typeface="Lato"/>
                <a:cs typeface="Lato"/>
                <a:sym typeface="Lato"/>
              </a:rPr>
              <a:t>. AI is the key to unlocking sustainable food security for all.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Shape 335"/>
        <p:cNvGrpSpPr/>
        <p:nvPr/>
      </p:nvGrpSpPr>
      <p:grpSpPr>
        <a:xfrm>
          <a:off x="0" y="0"/>
          <a:ext cx="0" cy="0"/>
          <a:chOff x="0" y="0"/>
          <a:chExt cx="0" cy="0"/>
        </a:xfrm>
      </p:grpSpPr>
      <p:pic>
        <p:nvPicPr>
          <p:cNvPr id="336" name="Google Shape;336;p36"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37" name="Google Shape;337;p36"/>
          <p:cNvSpPr txBox="1"/>
          <p:nvPr/>
        </p:nvSpPr>
        <p:spPr>
          <a:xfrm>
            <a:off x="3505676" y="2514600"/>
            <a:ext cx="5180647" cy="11430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1" i="0" u="none" strike="noStrike" cap="none">
                <a:solidFill>
                  <a:srgbClr val="064E3B"/>
                </a:solidFill>
                <a:latin typeface="Playfair Display"/>
                <a:ea typeface="Playfair Display"/>
                <a:cs typeface="Playfair Display"/>
                <a:sym typeface="Playfair Display"/>
              </a:rPr>
              <a:t>Questions?</a:t>
            </a:r>
            <a:endParaRPr/>
          </a:p>
        </p:txBody>
      </p:sp>
      <p:sp>
        <p:nvSpPr>
          <p:cNvPr id="338" name="Google Shape;338;p36"/>
          <p:cNvSpPr txBox="1"/>
          <p:nvPr/>
        </p:nvSpPr>
        <p:spPr>
          <a:xfrm>
            <a:off x="3629025" y="3848100"/>
            <a:ext cx="4933950" cy="3048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374151"/>
                </a:solidFill>
                <a:latin typeface="Lato"/>
                <a:ea typeface="Lato"/>
                <a:cs typeface="Lato"/>
                <a:sym typeface="Lato"/>
              </a:rPr>
              <a:t>Thank you for your attention.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CFBF7"/>
        </a:solidFill>
        <a:effectLst/>
      </p:bgPr>
    </p:bg>
    <p:spTree>
      <p:nvGrpSpPr>
        <p:cNvPr id="1" name="Shape 342"/>
        <p:cNvGrpSpPr/>
        <p:nvPr/>
      </p:nvGrpSpPr>
      <p:grpSpPr>
        <a:xfrm>
          <a:off x="0" y="0"/>
          <a:ext cx="0" cy="0"/>
          <a:chOff x="0" y="0"/>
          <a:chExt cx="0" cy="0"/>
        </a:xfrm>
      </p:grpSpPr>
      <p:pic>
        <p:nvPicPr>
          <p:cNvPr id="343" name="Google Shape;343;p37"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44" name="Google Shape;344;p37"/>
          <p:cNvSpPr txBox="1"/>
          <p:nvPr/>
        </p:nvSpPr>
        <p:spPr>
          <a:xfrm>
            <a:off x="571500" y="148083"/>
            <a:ext cx="11601450" cy="499020"/>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None/>
            </a:pPr>
            <a:r>
              <a:rPr lang="en-US" sz="3150" b="1" i="0" u="none" strike="noStrike" cap="none">
                <a:solidFill>
                  <a:srgbClr val="064E3B"/>
                </a:solidFill>
                <a:latin typeface="Playfair Display"/>
                <a:ea typeface="Playfair Display"/>
                <a:cs typeface="Playfair Display"/>
                <a:sym typeface="Playfair Display"/>
              </a:rPr>
              <a:t>Image Sources</a:t>
            </a:r>
            <a:endParaRPr/>
          </a:p>
        </p:txBody>
      </p:sp>
      <p:sp>
        <p:nvSpPr>
          <p:cNvPr id="345" name="Google Shape;345;p37"/>
          <p:cNvSpPr/>
          <p:nvPr/>
        </p:nvSpPr>
        <p:spPr>
          <a:xfrm>
            <a:off x="571500" y="818554"/>
            <a:ext cx="11049000" cy="19050"/>
          </a:xfrm>
          <a:prstGeom prst="rect">
            <a:avLst/>
          </a:prstGeom>
          <a:solidFill>
            <a:srgbClr val="E5E7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46" name="Google Shape;346;p37"/>
          <p:cNvSpPr/>
          <p:nvPr/>
        </p:nvSpPr>
        <p:spPr>
          <a:xfrm>
            <a:off x="571500" y="1218604"/>
            <a:ext cx="11049000" cy="98286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47" name="Google Shape;347;p37"/>
          <p:cNvSpPr/>
          <p:nvPr/>
        </p:nvSpPr>
        <p:spPr>
          <a:xfrm>
            <a:off x="571500" y="2201465"/>
            <a:ext cx="11049000" cy="78477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48" name="Google Shape;348;p37"/>
          <p:cNvSpPr/>
          <p:nvPr/>
        </p:nvSpPr>
        <p:spPr>
          <a:xfrm>
            <a:off x="571500" y="2986236"/>
            <a:ext cx="11049000" cy="78477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49" name="Google Shape;349;p37"/>
          <p:cNvSpPr/>
          <p:nvPr/>
        </p:nvSpPr>
        <p:spPr>
          <a:xfrm>
            <a:off x="571500" y="3771007"/>
            <a:ext cx="11049000" cy="98286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50" name="Google Shape;350;p37"/>
          <p:cNvSpPr/>
          <p:nvPr/>
        </p:nvSpPr>
        <p:spPr>
          <a:xfrm>
            <a:off x="571500" y="4753867"/>
            <a:ext cx="11049000" cy="98286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51" name="Google Shape;351;p37"/>
          <p:cNvSpPr/>
          <p:nvPr/>
        </p:nvSpPr>
        <p:spPr>
          <a:xfrm>
            <a:off x="571500" y="2191940"/>
            <a:ext cx="11049000" cy="9525"/>
          </a:xfrm>
          <a:prstGeom prst="rect">
            <a:avLst/>
          </a:prstGeom>
          <a:solidFill>
            <a:srgbClr val="75757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52" name="Google Shape;352;p37"/>
          <p:cNvSpPr/>
          <p:nvPr/>
        </p:nvSpPr>
        <p:spPr>
          <a:xfrm>
            <a:off x="571500" y="2191940"/>
            <a:ext cx="11049000" cy="9525"/>
          </a:xfrm>
          <a:prstGeom prst="rect">
            <a:avLst/>
          </a:prstGeom>
          <a:solidFill>
            <a:srgbClr val="75757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53" name="Google Shape;353;p37"/>
          <p:cNvSpPr/>
          <p:nvPr/>
        </p:nvSpPr>
        <p:spPr>
          <a:xfrm>
            <a:off x="571500" y="2976711"/>
            <a:ext cx="11049000" cy="9525"/>
          </a:xfrm>
          <a:prstGeom prst="rect">
            <a:avLst/>
          </a:prstGeom>
          <a:solidFill>
            <a:srgbClr val="75757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54" name="Google Shape;354;p37"/>
          <p:cNvSpPr/>
          <p:nvPr/>
        </p:nvSpPr>
        <p:spPr>
          <a:xfrm>
            <a:off x="571500" y="2976711"/>
            <a:ext cx="11049000" cy="9525"/>
          </a:xfrm>
          <a:prstGeom prst="rect">
            <a:avLst/>
          </a:prstGeom>
          <a:solidFill>
            <a:srgbClr val="75757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55" name="Google Shape;355;p37"/>
          <p:cNvSpPr/>
          <p:nvPr/>
        </p:nvSpPr>
        <p:spPr>
          <a:xfrm>
            <a:off x="571500" y="3761482"/>
            <a:ext cx="11049000" cy="9525"/>
          </a:xfrm>
          <a:prstGeom prst="rect">
            <a:avLst/>
          </a:prstGeom>
          <a:solidFill>
            <a:srgbClr val="75757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56" name="Google Shape;356;p37"/>
          <p:cNvSpPr/>
          <p:nvPr/>
        </p:nvSpPr>
        <p:spPr>
          <a:xfrm>
            <a:off x="571500" y="3761482"/>
            <a:ext cx="11049000" cy="9525"/>
          </a:xfrm>
          <a:prstGeom prst="rect">
            <a:avLst/>
          </a:prstGeom>
          <a:solidFill>
            <a:srgbClr val="75757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57" name="Google Shape;357;p37"/>
          <p:cNvSpPr/>
          <p:nvPr/>
        </p:nvSpPr>
        <p:spPr>
          <a:xfrm>
            <a:off x="571500" y="4744342"/>
            <a:ext cx="11049000" cy="9525"/>
          </a:xfrm>
          <a:prstGeom prst="rect">
            <a:avLst/>
          </a:prstGeom>
          <a:solidFill>
            <a:srgbClr val="75757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58" name="Google Shape;358;p37"/>
          <p:cNvSpPr/>
          <p:nvPr/>
        </p:nvSpPr>
        <p:spPr>
          <a:xfrm>
            <a:off x="571500" y="4744342"/>
            <a:ext cx="11049000" cy="9525"/>
          </a:xfrm>
          <a:prstGeom prst="rect">
            <a:avLst/>
          </a:prstGeom>
          <a:solidFill>
            <a:srgbClr val="75757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59" name="Google Shape;359;p37"/>
          <p:cNvSpPr/>
          <p:nvPr/>
        </p:nvSpPr>
        <p:spPr>
          <a:xfrm>
            <a:off x="571500" y="5727203"/>
            <a:ext cx="11049000" cy="9525"/>
          </a:xfrm>
          <a:prstGeom prst="rect">
            <a:avLst/>
          </a:prstGeom>
          <a:solidFill>
            <a:srgbClr val="75757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60" name="Google Shape;360;p37"/>
          <p:cNvSpPr/>
          <p:nvPr/>
        </p:nvSpPr>
        <p:spPr>
          <a:xfrm>
            <a:off x="571500" y="5727203"/>
            <a:ext cx="11049000" cy="9525"/>
          </a:xfrm>
          <a:prstGeom prst="rect">
            <a:avLst/>
          </a:prstGeom>
          <a:solidFill>
            <a:srgbClr val="75757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61" name="Google Shape;361;p37" descr="image.png"/>
          <p:cNvPicPr preferRelativeResize="0"/>
          <p:nvPr/>
        </p:nvPicPr>
        <p:blipFill rotWithShape="1">
          <a:blip r:embed="rId4">
            <a:alphaModFix/>
          </a:blip>
          <a:srcRect/>
          <a:stretch/>
        </p:blipFill>
        <p:spPr>
          <a:xfrm>
            <a:off x="571500" y="1467147"/>
            <a:ext cx="857250" cy="476250"/>
          </a:xfrm>
          <a:prstGeom prst="rect">
            <a:avLst/>
          </a:prstGeom>
          <a:noFill/>
          <a:ln>
            <a:noFill/>
          </a:ln>
        </p:spPr>
      </p:pic>
      <p:sp>
        <p:nvSpPr>
          <p:cNvPr id="362" name="Google Shape;362;p37"/>
          <p:cNvSpPr txBox="1"/>
          <p:nvPr/>
        </p:nvSpPr>
        <p:spPr>
          <a:xfrm>
            <a:off x="1666875" y="1361479"/>
            <a:ext cx="9953625" cy="3961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975" b="0" i="0" u="none" strike="noStrike" cap="none">
                <a:solidFill>
                  <a:srgbClr val="374151"/>
                </a:solidFill>
                <a:latin typeface="Lato"/>
                <a:ea typeface="Lato"/>
                <a:cs typeface="Lato"/>
                <a:sym typeface="Lato"/>
              </a:rPr>
              <a:t>https://media.istockphoto.com/id/1282487121/photo/hands-holding-seedlings-modern-agriculture-with-technology-concept.jpg?s=612x612&amp;w=0&amp;k=20&amp;c=KUxv0LI6y-5iiWrjNLiscqsgPbnAW1q5VPgXxYBYFF4=</a:t>
            </a:r>
            <a:endParaRPr/>
          </a:p>
        </p:txBody>
      </p:sp>
      <p:sp>
        <p:nvSpPr>
          <p:cNvPr id="363" name="Google Shape;363;p37"/>
          <p:cNvSpPr txBox="1"/>
          <p:nvPr/>
        </p:nvSpPr>
        <p:spPr>
          <a:xfrm>
            <a:off x="1666875" y="1805285"/>
            <a:ext cx="9953625" cy="2437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200" b="0" i="0" u="none" strike="noStrike" cap="none">
                <a:solidFill>
                  <a:srgbClr val="374151"/>
                </a:solidFill>
                <a:latin typeface="Lato"/>
                <a:ea typeface="Lato"/>
                <a:cs typeface="Lato"/>
                <a:sym typeface="Lato"/>
              </a:rPr>
              <a:t>Source: </a:t>
            </a:r>
            <a:r>
              <a:rPr lang="en-US" sz="1200" b="0" i="0" u="none" strike="noStrike" cap="none">
                <a:solidFill>
                  <a:srgbClr val="4F46E5"/>
                </a:solidFill>
                <a:latin typeface="Lato"/>
                <a:ea typeface="Lato"/>
                <a:cs typeface="Lato"/>
                <a:sym typeface="Lato"/>
              </a:rPr>
              <a:t>www.istockphoto.com</a:t>
            </a:r>
            <a:endParaRPr/>
          </a:p>
        </p:txBody>
      </p:sp>
      <p:pic>
        <p:nvPicPr>
          <p:cNvPr id="364" name="Google Shape;364;p37" descr="image.png"/>
          <p:cNvPicPr preferRelativeResize="0"/>
          <p:nvPr/>
        </p:nvPicPr>
        <p:blipFill rotWithShape="1">
          <a:blip r:embed="rId5">
            <a:alphaModFix/>
          </a:blip>
          <a:srcRect/>
          <a:stretch/>
        </p:blipFill>
        <p:spPr>
          <a:xfrm>
            <a:off x="571500" y="2350889"/>
            <a:ext cx="857250" cy="476250"/>
          </a:xfrm>
          <a:prstGeom prst="rect">
            <a:avLst/>
          </a:prstGeom>
          <a:noFill/>
          <a:ln>
            <a:noFill/>
          </a:ln>
        </p:spPr>
      </p:pic>
      <p:sp>
        <p:nvSpPr>
          <p:cNvPr id="365" name="Google Shape;365;p37"/>
          <p:cNvSpPr txBox="1"/>
          <p:nvPr/>
        </p:nvSpPr>
        <p:spPr>
          <a:xfrm>
            <a:off x="1666875" y="2344340"/>
            <a:ext cx="9953625" cy="19809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975" b="0" i="0" u="none" strike="noStrike" cap="none">
                <a:solidFill>
                  <a:srgbClr val="374151"/>
                </a:solidFill>
                <a:latin typeface="Lato"/>
                <a:ea typeface="Lato"/>
                <a:cs typeface="Lato"/>
                <a:sym typeface="Lato"/>
              </a:rPr>
              <a:t>https://agritechdigest.com/wp-content/uploads/2024/06/7xm.xyz823674.jpg</a:t>
            </a:r>
            <a:endParaRPr/>
          </a:p>
        </p:txBody>
      </p:sp>
      <p:sp>
        <p:nvSpPr>
          <p:cNvPr id="366" name="Google Shape;366;p37"/>
          <p:cNvSpPr txBox="1"/>
          <p:nvPr/>
        </p:nvSpPr>
        <p:spPr>
          <a:xfrm>
            <a:off x="1666875" y="2590055"/>
            <a:ext cx="9953625" cy="2437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200" b="0" i="0" u="none" strike="noStrike" cap="none">
                <a:solidFill>
                  <a:srgbClr val="374151"/>
                </a:solidFill>
                <a:latin typeface="Lato"/>
                <a:ea typeface="Lato"/>
                <a:cs typeface="Lato"/>
                <a:sym typeface="Lato"/>
              </a:rPr>
              <a:t>Source: </a:t>
            </a:r>
            <a:r>
              <a:rPr lang="en-US" sz="1200" b="0" i="0" u="none" strike="noStrike" cap="none">
                <a:solidFill>
                  <a:srgbClr val="4F46E5"/>
                </a:solidFill>
                <a:latin typeface="Lato"/>
                <a:ea typeface="Lato"/>
                <a:cs typeface="Lato"/>
                <a:sym typeface="Lato"/>
              </a:rPr>
              <a:t>agritechdigest.com</a:t>
            </a:r>
            <a:endParaRPr/>
          </a:p>
        </p:txBody>
      </p:sp>
      <p:pic>
        <p:nvPicPr>
          <p:cNvPr id="367" name="Google Shape;367;p37" descr="image.png"/>
          <p:cNvPicPr preferRelativeResize="0"/>
          <p:nvPr/>
        </p:nvPicPr>
        <p:blipFill rotWithShape="1">
          <a:blip r:embed="rId6">
            <a:alphaModFix/>
          </a:blip>
          <a:srcRect/>
          <a:stretch/>
        </p:blipFill>
        <p:spPr>
          <a:xfrm>
            <a:off x="571500" y="3135659"/>
            <a:ext cx="857250" cy="476250"/>
          </a:xfrm>
          <a:prstGeom prst="rect">
            <a:avLst/>
          </a:prstGeom>
          <a:noFill/>
          <a:ln>
            <a:noFill/>
          </a:ln>
        </p:spPr>
      </p:pic>
      <p:sp>
        <p:nvSpPr>
          <p:cNvPr id="368" name="Google Shape;368;p37"/>
          <p:cNvSpPr txBox="1"/>
          <p:nvPr/>
        </p:nvSpPr>
        <p:spPr>
          <a:xfrm>
            <a:off x="1666875" y="3129111"/>
            <a:ext cx="9953625" cy="19809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975" b="0" i="0" u="none" strike="noStrike" cap="none">
                <a:solidFill>
                  <a:srgbClr val="374151"/>
                </a:solidFill>
                <a:latin typeface="Lato"/>
                <a:ea typeface="Lato"/>
                <a:cs typeface="Lato"/>
                <a:sym typeface="Lato"/>
              </a:rPr>
              <a:t>https://www.escatec.com/hs-fs/hubfs/drone_spraying_agtech.webp?width=800&amp;height=450&amp;name=drone_spraying_agtech.webp</a:t>
            </a:r>
            <a:endParaRPr/>
          </a:p>
        </p:txBody>
      </p:sp>
      <p:sp>
        <p:nvSpPr>
          <p:cNvPr id="369" name="Google Shape;369;p37"/>
          <p:cNvSpPr txBox="1"/>
          <p:nvPr/>
        </p:nvSpPr>
        <p:spPr>
          <a:xfrm>
            <a:off x="1666875" y="3374826"/>
            <a:ext cx="9953625" cy="2437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200" b="0" i="0" u="none" strike="noStrike" cap="none">
                <a:solidFill>
                  <a:srgbClr val="374151"/>
                </a:solidFill>
                <a:latin typeface="Lato"/>
                <a:ea typeface="Lato"/>
                <a:cs typeface="Lato"/>
                <a:sym typeface="Lato"/>
              </a:rPr>
              <a:t>Source: </a:t>
            </a:r>
            <a:r>
              <a:rPr lang="en-US" sz="1200" b="0" i="0" u="none" strike="noStrike" cap="none">
                <a:solidFill>
                  <a:srgbClr val="4F46E5"/>
                </a:solidFill>
                <a:latin typeface="Lato"/>
                <a:ea typeface="Lato"/>
                <a:cs typeface="Lato"/>
                <a:sym typeface="Lato"/>
              </a:rPr>
              <a:t>www.escatec.com</a:t>
            </a:r>
            <a:endParaRPr/>
          </a:p>
        </p:txBody>
      </p:sp>
      <p:pic>
        <p:nvPicPr>
          <p:cNvPr id="370" name="Google Shape;370;p37" descr="image.png"/>
          <p:cNvPicPr preferRelativeResize="0"/>
          <p:nvPr/>
        </p:nvPicPr>
        <p:blipFill rotWithShape="1">
          <a:blip r:embed="rId7">
            <a:alphaModFix/>
          </a:blip>
          <a:srcRect/>
          <a:stretch/>
        </p:blipFill>
        <p:spPr>
          <a:xfrm>
            <a:off x="571500" y="4019550"/>
            <a:ext cx="857250" cy="476250"/>
          </a:xfrm>
          <a:prstGeom prst="rect">
            <a:avLst/>
          </a:prstGeom>
          <a:noFill/>
          <a:ln>
            <a:noFill/>
          </a:ln>
        </p:spPr>
      </p:pic>
      <p:sp>
        <p:nvSpPr>
          <p:cNvPr id="371" name="Google Shape;371;p37"/>
          <p:cNvSpPr txBox="1"/>
          <p:nvPr/>
        </p:nvSpPr>
        <p:spPr>
          <a:xfrm>
            <a:off x="1666875" y="3913882"/>
            <a:ext cx="9953625" cy="3961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975" b="0" i="0" u="none" strike="noStrike" cap="none">
                <a:solidFill>
                  <a:srgbClr val="374151"/>
                </a:solidFill>
                <a:latin typeface="Lato"/>
                <a:ea typeface="Lato"/>
                <a:cs typeface="Lato"/>
                <a:sym typeface="Lato"/>
              </a:rPr>
              <a:t>https://static.vecteezy.com/system/resources/previews/012/337/341/large_2x/smart-farming-concept-farmer-with-technology-digital-tablet-on-background-of-wheat-field-professional-farmers-use-internet-of-things-iot-computers-system-to-manage-farms-agriculture-modern-idea-photo.jpg</a:t>
            </a:r>
            <a:endParaRPr/>
          </a:p>
        </p:txBody>
      </p:sp>
      <p:sp>
        <p:nvSpPr>
          <p:cNvPr id="372" name="Google Shape;372;p37"/>
          <p:cNvSpPr txBox="1"/>
          <p:nvPr/>
        </p:nvSpPr>
        <p:spPr>
          <a:xfrm>
            <a:off x="1666875" y="4357687"/>
            <a:ext cx="9953625" cy="2437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200" b="0" i="0" u="none" strike="noStrike" cap="none">
                <a:solidFill>
                  <a:srgbClr val="374151"/>
                </a:solidFill>
                <a:latin typeface="Lato"/>
                <a:ea typeface="Lato"/>
                <a:cs typeface="Lato"/>
                <a:sym typeface="Lato"/>
              </a:rPr>
              <a:t>Source: </a:t>
            </a:r>
            <a:r>
              <a:rPr lang="en-US" sz="1200" b="0" i="0" u="none" strike="noStrike" cap="none">
                <a:solidFill>
                  <a:srgbClr val="4F46E5"/>
                </a:solidFill>
                <a:latin typeface="Lato"/>
                <a:ea typeface="Lato"/>
                <a:cs typeface="Lato"/>
                <a:sym typeface="Lato"/>
              </a:rPr>
              <a:t>www.vecteezy.com</a:t>
            </a:r>
            <a:endParaRPr/>
          </a:p>
        </p:txBody>
      </p:sp>
      <p:pic>
        <p:nvPicPr>
          <p:cNvPr id="373" name="Google Shape;373;p37" descr="image.png"/>
          <p:cNvPicPr preferRelativeResize="0"/>
          <p:nvPr/>
        </p:nvPicPr>
        <p:blipFill rotWithShape="1">
          <a:blip r:embed="rId8">
            <a:alphaModFix/>
          </a:blip>
          <a:srcRect/>
          <a:stretch/>
        </p:blipFill>
        <p:spPr>
          <a:xfrm>
            <a:off x="571500" y="5002410"/>
            <a:ext cx="857250" cy="476250"/>
          </a:xfrm>
          <a:prstGeom prst="rect">
            <a:avLst/>
          </a:prstGeom>
          <a:noFill/>
          <a:ln>
            <a:noFill/>
          </a:ln>
        </p:spPr>
      </p:pic>
      <p:sp>
        <p:nvSpPr>
          <p:cNvPr id="374" name="Google Shape;374;p37"/>
          <p:cNvSpPr txBox="1"/>
          <p:nvPr/>
        </p:nvSpPr>
        <p:spPr>
          <a:xfrm>
            <a:off x="1666875" y="4896742"/>
            <a:ext cx="9953625" cy="3961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975" b="0" i="0" u="none" strike="noStrike" cap="none">
                <a:solidFill>
                  <a:srgbClr val="374151"/>
                </a:solidFill>
                <a:latin typeface="Lato"/>
                <a:ea typeface="Lato"/>
                <a:cs typeface="Lato"/>
                <a:sym typeface="Lato"/>
              </a:rPr>
              <a:t>https://img.freepik.com/premium-vector/geometric-network-pattern-with-black-nodes-connecting-lines-white-background-representing-modern-digital-communication-technology-abstract-design_1282075-5188.jpg</a:t>
            </a:r>
            <a:endParaRPr/>
          </a:p>
        </p:txBody>
      </p:sp>
      <p:sp>
        <p:nvSpPr>
          <p:cNvPr id="375" name="Google Shape;375;p37"/>
          <p:cNvSpPr txBox="1"/>
          <p:nvPr/>
        </p:nvSpPr>
        <p:spPr>
          <a:xfrm>
            <a:off x="1666875" y="5340548"/>
            <a:ext cx="9953625" cy="2437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200" b="0" i="0" u="none" strike="noStrike" cap="none">
                <a:solidFill>
                  <a:srgbClr val="374151"/>
                </a:solidFill>
                <a:latin typeface="Lato"/>
                <a:ea typeface="Lato"/>
                <a:cs typeface="Lato"/>
                <a:sym typeface="Lato"/>
              </a:rPr>
              <a:t>Source: </a:t>
            </a:r>
            <a:r>
              <a:rPr lang="en-US" sz="1200" b="0" i="0" u="none" strike="noStrike" cap="none">
                <a:solidFill>
                  <a:srgbClr val="4F46E5"/>
                </a:solidFill>
                <a:latin typeface="Lato"/>
                <a:ea typeface="Lato"/>
                <a:cs typeface="Lato"/>
                <a:sym typeface="Lato"/>
              </a:rPr>
              <a:t>www.freepik.com</a:t>
            </a:r>
            <a:endParaRPr/>
          </a:p>
        </p:txBody>
      </p:sp>
      <p:pic>
        <p:nvPicPr>
          <p:cNvPr id="376" name="Google Shape;376;p37" descr="image.png"/>
          <p:cNvPicPr preferRelativeResize="0"/>
          <p:nvPr/>
        </p:nvPicPr>
        <p:blipFill rotWithShape="1">
          <a:blip r:embed="rId9">
            <a:alphaModFix/>
          </a:blip>
          <a:srcRect/>
          <a:stretch/>
        </p:blipFill>
        <p:spPr>
          <a:xfrm>
            <a:off x="571500" y="5985271"/>
            <a:ext cx="1695450" cy="609600"/>
          </a:xfrm>
          <a:prstGeom prst="rect">
            <a:avLst/>
          </a:prstGeom>
          <a:noFill/>
          <a:ln>
            <a:noFill/>
          </a:ln>
        </p:spPr>
      </p:pic>
      <p:sp>
        <p:nvSpPr>
          <p:cNvPr id="377" name="Google Shape;377;p37"/>
          <p:cNvSpPr txBox="1"/>
          <p:nvPr/>
        </p:nvSpPr>
        <p:spPr>
          <a:xfrm>
            <a:off x="1666875" y="5879603"/>
            <a:ext cx="9953625" cy="3961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975" b="0" i="0" u="none" strike="noStrike" cap="none">
                <a:solidFill>
                  <a:srgbClr val="374151"/>
                </a:solidFill>
                <a:latin typeface="Lato"/>
                <a:ea typeface="Lato"/>
                <a:cs typeface="Lato"/>
                <a:sym typeface="Lato"/>
              </a:rPr>
              <a:t>https://media.gettyimages.com/id/1427473357/photo/aerial-view-of-a-modern-agricultural-greenhouse-in-the-netherlands.jpg?s=612x612&amp;w=gi&amp;k=20&amp;c=PnBJdhhpNZySneeC9LTNi58gKny2aLkLElRhZ2Telok=</a:t>
            </a:r>
            <a:endParaRPr/>
          </a:p>
        </p:txBody>
      </p:sp>
      <p:sp>
        <p:nvSpPr>
          <p:cNvPr id="378" name="Google Shape;378;p37"/>
          <p:cNvSpPr txBox="1"/>
          <p:nvPr/>
        </p:nvSpPr>
        <p:spPr>
          <a:xfrm>
            <a:off x="1666875" y="6323409"/>
            <a:ext cx="9953625" cy="2437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200" b="0" i="0" u="none" strike="noStrike" cap="none">
                <a:solidFill>
                  <a:srgbClr val="374151"/>
                </a:solidFill>
                <a:latin typeface="Lato"/>
                <a:ea typeface="Lato"/>
                <a:cs typeface="Lato"/>
                <a:sym typeface="Lato"/>
              </a:rPr>
              <a:t>Source: </a:t>
            </a:r>
            <a:r>
              <a:rPr lang="en-US" sz="1200" b="0" i="0" u="none" strike="noStrike" cap="none">
                <a:solidFill>
                  <a:srgbClr val="4F46E5"/>
                </a:solidFill>
                <a:latin typeface="Lato"/>
                <a:ea typeface="Lato"/>
                <a:cs typeface="Lato"/>
                <a:sym typeface="Lato"/>
              </a:rPr>
              <a:t>www.gettyimages.no</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CFBF7"/>
        </a:solidFill>
        <a:effectLst/>
      </p:bgPr>
    </p:bg>
    <p:spTree>
      <p:nvGrpSpPr>
        <p:cNvPr id="1" name="Shape 382"/>
        <p:cNvGrpSpPr/>
        <p:nvPr/>
      </p:nvGrpSpPr>
      <p:grpSpPr>
        <a:xfrm>
          <a:off x="0" y="0"/>
          <a:ext cx="0" cy="0"/>
          <a:chOff x="0" y="0"/>
          <a:chExt cx="0" cy="0"/>
        </a:xfrm>
      </p:grpSpPr>
      <p:pic>
        <p:nvPicPr>
          <p:cNvPr id="383" name="Google Shape;383;p38"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84" name="Google Shape;384;p38"/>
          <p:cNvSpPr txBox="1"/>
          <p:nvPr/>
        </p:nvSpPr>
        <p:spPr>
          <a:xfrm>
            <a:off x="571500" y="571500"/>
            <a:ext cx="11601450" cy="499020"/>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None/>
            </a:pPr>
            <a:r>
              <a:rPr lang="en-US" sz="3150" b="1" i="0" u="none" strike="noStrike" cap="none">
                <a:solidFill>
                  <a:srgbClr val="064E3B"/>
                </a:solidFill>
                <a:latin typeface="Playfair Display"/>
                <a:ea typeface="Playfair Display"/>
                <a:cs typeface="Playfair Display"/>
                <a:sym typeface="Playfair Display"/>
              </a:rPr>
              <a:t>Image Sources</a:t>
            </a:r>
            <a:endParaRPr/>
          </a:p>
        </p:txBody>
      </p:sp>
      <p:sp>
        <p:nvSpPr>
          <p:cNvPr id="385" name="Google Shape;385;p38"/>
          <p:cNvSpPr/>
          <p:nvPr/>
        </p:nvSpPr>
        <p:spPr>
          <a:xfrm>
            <a:off x="571500" y="1241970"/>
            <a:ext cx="11049000" cy="19050"/>
          </a:xfrm>
          <a:prstGeom prst="rect">
            <a:avLst/>
          </a:prstGeom>
          <a:solidFill>
            <a:srgbClr val="E5E7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86" name="Google Shape;386;p38" descr="image.png"/>
          <p:cNvPicPr preferRelativeResize="0"/>
          <p:nvPr/>
        </p:nvPicPr>
        <p:blipFill rotWithShape="1">
          <a:blip r:embed="rId4">
            <a:alphaModFix/>
          </a:blip>
          <a:srcRect/>
          <a:stretch/>
        </p:blipFill>
        <p:spPr>
          <a:xfrm>
            <a:off x="2328862" y="3726060"/>
            <a:ext cx="857250" cy="476250"/>
          </a:xfrm>
          <a:prstGeom prst="rect">
            <a:avLst/>
          </a:prstGeom>
          <a:noFill/>
          <a:ln>
            <a:noFill/>
          </a:ln>
        </p:spPr>
      </p:pic>
      <p:sp>
        <p:nvSpPr>
          <p:cNvPr id="387" name="Google Shape;387;p38"/>
          <p:cNvSpPr txBox="1"/>
          <p:nvPr/>
        </p:nvSpPr>
        <p:spPr>
          <a:xfrm>
            <a:off x="3424237" y="3719512"/>
            <a:ext cx="6438900" cy="19809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975" b="0" i="0" u="none" strike="noStrike" cap="none">
                <a:solidFill>
                  <a:srgbClr val="374151"/>
                </a:solidFill>
                <a:latin typeface="Lato"/>
                <a:ea typeface="Lato"/>
                <a:cs typeface="Lato"/>
                <a:sym typeface="Lato"/>
              </a:rPr>
              <a:t>https://www.tenupsoft.com/images/blogs/drone-with-ai-overlay-scanning-crops-for-pest-detection-main-image.webp</a:t>
            </a:r>
            <a:endParaRPr/>
          </a:p>
        </p:txBody>
      </p:sp>
      <p:sp>
        <p:nvSpPr>
          <p:cNvPr id="388" name="Google Shape;388;p38"/>
          <p:cNvSpPr txBox="1"/>
          <p:nvPr/>
        </p:nvSpPr>
        <p:spPr>
          <a:xfrm>
            <a:off x="3424237" y="3965227"/>
            <a:ext cx="6438900" cy="2437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200" b="0" i="0" u="none" strike="noStrike" cap="none">
                <a:solidFill>
                  <a:srgbClr val="374151"/>
                </a:solidFill>
                <a:latin typeface="Lato"/>
                <a:ea typeface="Lato"/>
                <a:cs typeface="Lato"/>
                <a:sym typeface="Lato"/>
              </a:rPr>
              <a:t>Source: </a:t>
            </a:r>
            <a:r>
              <a:rPr lang="en-US" sz="1200" b="0" i="0" u="none" strike="noStrike" cap="none">
                <a:solidFill>
                  <a:srgbClr val="4F46E5"/>
                </a:solidFill>
                <a:latin typeface="Lato"/>
                <a:ea typeface="Lato"/>
                <a:cs typeface="Lato"/>
                <a:sym typeface="Lato"/>
              </a:rPr>
              <a:t>www.tenupsoft.com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4"/>
          <p:cNvPicPr preferRelativeResize="0"/>
          <p:nvPr/>
        </p:nvPicPr>
        <p:blipFill>
          <a:blip r:embed="rId3">
            <a:alphaModFix/>
          </a:blip>
          <a:stretch>
            <a:fillRect/>
          </a:stretch>
        </p:blipFill>
        <p:spPr>
          <a:xfrm>
            <a:off x="0" y="149338"/>
            <a:ext cx="12192000" cy="6559332"/>
          </a:xfrm>
          <a:prstGeom prst="rect">
            <a:avLst/>
          </a:prstGeom>
          <a:noFill/>
          <a:ln>
            <a:noFill/>
          </a:ln>
        </p:spPr>
      </p:pic>
      <p:sp>
        <p:nvSpPr>
          <p:cNvPr id="2" name="TextBox 1">
            <a:extLst>
              <a:ext uri="{FF2B5EF4-FFF2-40B4-BE49-F238E27FC236}">
                <a16:creationId xmlns:a16="http://schemas.microsoft.com/office/drawing/2014/main" id="{3670DFEC-8105-3E14-DB6E-B8A92E5A6A28}"/>
              </a:ext>
            </a:extLst>
          </p:cNvPr>
          <p:cNvSpPr txBox="1"/>
          <p:nvPr/>
        </p:nvSpPr>
        <p:spPr>
          <a:xfrm>
            <a:off x="0" y="6517404"/>
            <a:ext cx="3047629" cy="246221"/>
          </a:xfrm>
          <a:prstGeom prst="rect">
            <a:avLst/>
          </a:prstGeom>
          <a:noFill/>
        </p:spPr>
        <p:txBody>
          <a:bodyPr wrap="none" rtlCol="0">
            <a:spAutoFit/>
          </a:bodyPr>
          <a:lstStyle/>
          <a:p>
            <a:r>
              <a:rPr lang="en-US" sz="1000" dirty="0"/>
              <a:t>IPC: Integrated Food Security Phase Classification</a:t>
            </a:r>
          </a:p>
        </p:txBody>
      </p:sp>
      <p:sp>
        <p:nvSpPr>
          <p:cNvPr id="3" name="Rectangle 2">
            <a:extLst>
              <a:ext uri="{FF2B5EF4-FFF2-40B4-BE49-F238E27FC236}">
                <a16:creationId xmlns:a16="http://schemas.microsoft.com/office/drawing/2014/main" id="{3646FD54-5F4D-218F-4C4B-FCEA2410C1B9}"/>
              </a:ext>
            </a:extLst>
          </p:cNvPr>
          <p:cNvSpPr/>
          <p:nvPr/>
        </p:nvSpPr>
        <p:spPr>
          <a:xfrm>
            <a:off x="4013541" y="1926991"/>
            <a:ext cx="4100556" cy="4719286"/>
          </a:xfrm>
          <a:prstGeom prst="rect">
            <a:avLst/>
          </a:prstGeom>
          <a:solidFill>
            <a:srgbClr val="F7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8007D10-B64B-99D4-4876-78C5E211E674}"/>
              </a:ext>
            </a:extLst>
          </p:cNvPr>
          <p:cNvSpPr/>
          <p:nvPr/>
        </p:nvSpPr>
        <p:spPr>
          <a:xfrm>
            <a:off x="8114097" y="1921228"/>
            <a:ext cx="4100556" cy="4719286"/>
          </a:xfrm>
          <a:prstGeom prst="rect">
            <a:avLst/>
          </a:prstGeom>
          <a:solidFill>
            <a:srgbClr val="F7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FCFBF7"/>
        </a:solidFill>
        <a:effectLst/>
      </p:bgPr>
    </p:bg>
    <p:spTree>
      <p:nvGrpSpPr>
        <p:cNvPr id="1" name="Shape 96"/>
        <p:cNvGrpSpPr/>
        <p:nvPr/>
      </p:nvGrpSpPr>
      <p:grpSpPr>
        <a:xfrm>
          <a:off x="0" y="0"/>
          <a:ext cx="0" cy="0"/>
          <a:chOff x="0" y="0"/>
          <a:chExt cx="0" cy="0"/>
        </a:xfrm>
      </p:grpSpPr>
      <p:pic>
        <p:nvPicPr>
          <p:cNvPr id="97" name="Google Shape;97;p15"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8" name="Google Shape;98;p15"/>
          <p:cNvSpPr txBox="1"/>
          <p:nvPr/>
        </p:nvSpPr>
        <p:spPr>
          <a:xfrm>
            <a:off x="571500" y="571500"/>
            <a:ext cx="11601450" cy="499020"/>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None/>
            </a:pPr>
            <a:r>
              <a:rPr lang="en-US" sz="3150" b="1" i="0" u="none" strike="noStrike" cap="none">
                <a:solidFill>
                  <a:srgbClr val="064E3B"/>
                </a:solidFill>
                <a:latin typeface="Playfair Display"/>
                <a:ea typeface="Playfair Display"/>
                <a:cs typeface="Playfair Display"/>
                <a:sym typeface="Playfair Display"/>
              </a:rPr>
              <a:t>The Global Imperative</a:t>
            </a:r>
            <a:endParaRPr/>
          </a:p>
        </p:txBody>
      </p:sp>
      <p:sp>
        <p:nvSpPr>
          <p:cNvPr id="99" name="Google Shape;99;p15"/>
          <p:cNvSpPr/>
          <p:nvPr/>
        </p:nvSpPr>
        <p:spPr>
          <a:xfrm>
            <a:off x="571500" y="1241970"/>
            <a:ext cx="11049000" cy="19050"/>
          </a:xfrm>
          <a:prstGeom prst="rect">
            <a:avLst/>
          </a:prstGeom>
          <a:solidFill>
            <a:srgbClr val="E5E7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0" name="Google Shape;100;p15"/>
          <p:cNvSpPr txBox="1"/>
          <p:nvPr/>
        </p:nvSpPr>
        <p:spPr>
          <a:xfrm>
            <a:off x="571500" y="1675875"/>
            <a:ext cx="9429300" cy="46638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a:solidFill>
                  <a:srgbClr val="15803D"/>
                </a:solidFill>
                <a:latin typeface="Lato"/>
                <a:ea typeface="Lato"/>
                <a:cs typeface="Lato"/>
                <a:sym typeface="Lato"/>
              </a:rPr>
              <a:t>2026: Urgent needs call for innovative responses</a:t>
            </a:r>
            <a:endParaRPr sz="1500" b="1">
              <a:solidFill>
                <a:srgbClr val="15803D"/>
              </a:solidFill>
              <a:latin typeface="Lato"/>
              <a:ea typeface="Lato"/>
              <a:cs typeface="Lato"/>
              <a:sym typeface="Lato"/>
            </a:endParaRPr>
          </a:p>
          <a:p>
            <a:pPr marL="0" marR="0" lvl="0" indent="0" algn="l" rtl="0">
              <a:lnSpc>
                <a:spcPct val="160000"/>
              </a:lnSpc>
              <a:spcBef>
                <a:spcPts val="0"/>
              </a:spcBef>
              <a:spcAft>
                <a:spcPts val="0"/>
              </a:spcAft>
              <a:buNone/>
            </a:pPr>
            <a:r>
              <a:rPr lang="en-US" sz="1500" b="1">
                <a:solidFill>
                  <a:srgbClr val="15803D"/>
                </a:solidFill>
                <a:latin typeface="Lato"/>
                <a:ea typeface="Lato"/>
                <a:cs typeface="Lato"/>
                <a:sym typeface="Lato"/>
              </a:rPr>
              <a:t>The 2026 Global Outlook paints a stark picture of global food insecurity but also highlights pathways for hope. An estimated 318 million people face acute hunger – double pre-pandemic levels – with 41 million at Emergency levels or worse (IPC Phase 4+). Two famines have been confirmed in Gaza and parts of Sudan, marking the first time this century famine has struck two countries simultaneously. Sixteen hunger hotspots, from Haiti and Mali to Afghanistan and Yemen, remain at high risk. Conflict drives 69 percent of hunger, while climate shocks – droughts, floods, and storms – compound the crisis. Syria’s crop production is down 60 percent, and Hurricane Melissa recently devastated Jamaica, Haiti, and Cuba.</a:t>
            </a:r>
            <a:endParaRPr sz="1500" b="1">
              <a:solidFill>
                <a:srgbClr val="15803D"/>
              </a:solidFill>
              <a:latin typeface="Lato"/>
              <a:ea typeface="Lato"/>
              <a:cs typeface="Lato"/>
              <a:sym typeface="Lato"/>
            </a:endParaRPr>
          </a:p>
          <a:p>
            <a:pPr marL="0" marR="0" lvl="0" indent="0" algn="l" rtl="0">
              <a:lnSpc>
                <a:spcPct val="160000"/>
              </a:lnSpc>
              <a:spcBef>
                <a:spcPts val="0"/>
              </a:spcBef>
              <a:spcAft>
                <a:spcPts val="0"/>
              </a:spcAft>
              <a:buNone/>
            </a:pPr>
            <a:endParaRPr sz="1500" b="1">
              <a:solidFill>
                <a:srgbClr val="15803D"/>
              </a:solidFill>
              <a:latin typeface="Lato"/>
              <a:ea typeface="Lato"/>
              <a:cs typeface="Lato"/>
              <a:sym typeface="Lato"/>
            </a:endParaRPr>
          </a:p>
          <a:p>
            <a:pPr marL="0" marR="0" lvl="0" indent="0" algn="l" rtl="0">
              <a:lnSpc>
                <a:spcPct val="160000"/>
              </a:lnSpc>
              <a:spcBef>
                <a:spcPts val="0"/>
              </a:spcBef>
              <a:spcAft>
                <a:spcPts val="0"/>
              </a:spcAft>
              <a:buNone/>
            </a:pPr>
            <a:r>
              <a:rPr lang="en-US" sz="1500" b="1">
                <a:solidFill>
                  <a:srgbClr val="15803D"/>
                </a:solidFill>
                <a:latin typeface="Lato"/>
                <a:ea typeface="Lato"/>
                <a:cs typeface="Lato"/>
                <a:sym typeface="Lato"/>
              </a:rPr>
              <a:t>Despite these challenges, the Outlook emphasizes solutions. WFP aims to assist 110 million people in 2026 with an operational requirement of US$13 billion. Innovation and partnerships are central to this effort: AI-powered tools like SCOUT optimize supply chains, saving millions, while digital cash transfers and anticipatory action protect lives before disasters strike – every dollar invested saves seven dollars in losses.</a:t>
            </a:r>
            <a:endParaRPr sz="1500" b="1">
              <a:solidFill>
                <a:srgbClr val="15803D"/>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FCFBF7"/>
        </a:solidFill>
        <a:effectLst/>
      </p:bgPr>
    </p:bg>
    <p:spTree>
      <p:nvGrpSpPr>
        <p:cNvPr id="1" name="Shape 104"/>
        <p:cNvGrpSpPr/>
        <p:nvPr/>
      </p:nvGrpSpPr>
      <p:grpSpPr>
        <a:xfrm>
          <a:off x="0" y="0"/>
          <a:ext cx="0" cy="0"/>
          <a:chOff x="0" y="0"/>
          <a:chExt cx="0" cy="0"/>
        </a:xfrm>
      </p:grpSpPr>
      <p:pic>
        <p:nvPicPr>
          <p:cNvPr id="105" name="Google Shape;105;p16"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6" name="Google Shape;106;p16"/>
          <p:cNvSpPr txBox="1"/>
          <p:nvPr/>
        </p:nvSpPr>
        <p:spPr>
          <a:xfrm>
            <a:off x="571500" y="571500"/>
            <a:ext cx="11601600" cy="484800"/>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None/>
            </a:pPr>
            <a:r>
              <a:rPr lang="en-US" sz="3150" b="1" i="0" u="none" strike="noStrike" cap="none">
                <a:solidFill>
                  <a:srgbClr val="064E3B"/>
                </a:solidFill>
                <a:latin typeface="Playfair Display"/>
                <a:ea typeface="Playfair Display"/>
                <a:cs typeface="Playfair Display"/>
                <a:sym typeface="Playfair Display"/>
              </a:rPr>
              <a:t>The Global Imperative</a:t>
            </a:r>
            <a:endParaRPr/>
          </a:p>
        </p:txBody>
      </p:sp>
      <p:sp>
        <p:nvSpPr>
          <p:cNvPr id="107" name="Google Shape;107;p16"/>
          <p:cNvSpPr/>
          <p:nvPr/>
        </p:nvSpPr>
        <p:spPr>
          <a:xfrm>
            <a:off x="571500" y="1241970"/>
            <a:ext cx="11049000" cy="19200"/>
          </a:xfrm>
          <a:prstGeom prst="rect">
            <a:avLst/>
          </a:prstGeom>
          <a:solidFill>
            <a:srgbClr val="E5E7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8" name="Google Shape;108;p16"/>
          <p:cNvSpPr txBox="1"/>
          <p:nvPr/>
        </p:nvSpPr>
        <p:spPr>
          <a:xfrm>
            <a:off x="571500" y="1675875"/>
            <a:ext cx="9429300" cy="42945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dirty="0">
                <a:solidFill>
                  <a:srgbClr val="15803D"/>
                </a:solidFill>
                <a:latin typeface="Lato"/>
                <a:ea typeface="Lato"/>
                <a:cs typeface="Lato"/>
                <a:sym typeface="Lato"/>
              </a:rPr>
              <a:t>The 2026 Global Outlook</a:t>
            </a:r>
            <a:endParaRPr sz="1500" b="1" dirty="0">
              <a:solidFill>
                <a:srgbClr val="15803D"/>
              </a:solidFill>
              <a:latin typeface="Lato"/>
              <a:ea typeface="Lato"/>
              <a:cs typeface="Lato"/>
              <a:sym typeface="Lato"/>
            </a:endParaRPr>
          </a:p>
          <a:p>
            <a:pPr marL="457200" marR="0" lvl="0" indent="-323850" algn="l" rtl="0">
              <a:lnSpc>
                <a:spcPct val="160000"/>
              </a:lnSpc>
              <a:spcBef>
                <a:spcPts val="0"/>
              </a:spcBef>
              <a:spcAft>
                <a:spcPts val="0"/>
              </a:spcAft>
              <a:buClr>
                <a:srgbClr val="15803D"/>
              </a:buClr>
              <a:buSzPts val="1500"/>
              <a:buFont typeface="Lato"/>
              <a:buChar char="●"/>
            </a:pPr>
            <a:r>
              <a:rPr lang="en-US" sz="1500" b="1" dirty="0">
                <a:solidFill>
                  <a:srgbClr val="15803D"/>
                </a:solidFill>
                <a:latin typeface="Lato"/>
                <a:ea typeface="Lato"/>
                <a:cs typeface="Lato"/>
                <a:sym typeface="Lato"/>
              </a:rPr>
              <a:t>An estimated 318 million people face acute hunger: double pre-pandemic levels</a:t>
            </a:r>
            <a:endParaRPr sz="1500" b="1" dirty="0">
              <a:solidFill>
                <a:srgbClr val="15803D"/>
              </a:solidFill>
              <a:latin typeface="Lato"/>
              <a:ea typeface="Lato"/>
              <a:cs typeface="Lato"/>
              <a:sym typeface="Lato"/>
            </a:endParaRPr>
          </a:p>
          <a:p>
            <a:pPr marL="457200" marR="0" lvl="0" indent="-323850" algn="l" rtl="0">
              <a:lnSpc>
                <a:spcPct val="160000"/>
              </a:lnSpc>
              <a:spcBef>
                <a:spcPts val="0"/>
              </a:spcBef>
              <a:spcAft>
                <a:spcPts val="0"/>
              </a:spcAft>
              <a:buClr>
                <a:srgbClr val="15803D"/>
              </a:buClr>
              <a:buSzPts val="1500"/>
              <a:buFont typeface="Lato"/>
              <a:buChar char="●"/>
            </a:pPr>
            <a:r>
              <a:rPr lang="en-US" sz="1500" b="1" dirty="0">
                <a:solidFill>
                  <a:srgbClr val="15803D"/>
                </a:solidFill>
                <a:latin typeface="Lato"/>
                <a:ea typeface="Lato"/>
                <a:cs typeface="Lato"/>
                <a:sym typeface="Lato"/>
              </a:rPr>
              <a:t>41 million at Emergency levels or worse (IPC Phase 4+). </a:t>
            </a:r>
            <a:endParaRPr sz="1500" b="1" dirty="0">
              <a:solidFill>
                <a:srgbClr val="15803D"/>
              </a:solidFill>
              <a:latin typeface="Lato"/>
              <a:ea typeface="Lato"/>
              <a:cs typeface="Lato"/>
              <a:sym typeface="Lato"/>
            </a:endParaRPr>
          </a:p>
          <a:p>
            <a:pPr marL="457200" marR="0" lvl="0" indent="-323850" algn="l" rtl="0">
              <a:lnSpc>
                <a:spcPct val="160000"/>
              </a:lnSpc>
              <a:spcBef>
                <a:spcPts val="0"/>
              </a:spcBef>
              <a:spcAft>
                <a:spcPts val="0"/>
              </a:spcAft>
              <a:buClr>
                <a:srgbClr val="15803D"/>
              </a:buClr>
              <a:buSzPts val="1500"/>
              <a:buFont typeface="Lato"/>
              <a:buChar char="●"/>
            </a:pPr>
            <a:r>
              <a:rPr lang="en-US" sz="1500" b="1" dirty="0">
                <a:solidFill>
                  <a:srgbClr val="15803D"/>
                </a:solidFill>
                <a:latin typeface="Lato"/>
                <a:ea typeface="Lato"/>
                <a:cs typeface="Lato"/>
                <a:sym typeface="Lato"/>
              </a:rPr>
              <a:t>Two famines have been confirmed in Gaza and parts of Sudan</a:t>
            </a:r>
            <a:endParaRPr sz="1500" b="1" dirty="0">
              <a:solidFill>
                <a:srgbClr val="15803D"/>
              </a:solidFill>
              <a:latin typeface="Lato"/>
              <a:ea typeface="Lato"/>
              <a:cs typeface="Lato"/>
              <a:sym typeface="Lato"/>
            </a:endParaRPr>
          </a:p>
          <a:p>
            <a:pPr marL="457200" marR="0" lvl="0" indent="-323850" algn="l" rtl="0">
              <a:lnSpc>
                <a:spcPct val="160000"/>
              </a:lnSpc>
              <a:spcBef>
                <a:spcPts val="0"/>
              </a:spcBef>
              <a:spcAft>
                <a:spcPts val="0"/>
              </a:spcAft>
              <a:buClr>
                <a:srgbClr val="15803D"/>
              </a:buClr>
              <a:buSzPts val="1500"/>
              <a:buFont typeface="Lato"/>
              <a:buChar char="●"/>
            </a:pPr>
            <a:r>
              <a:rPr lang="en-US" sz="1500" b="1" dirty="0">
                <a:solidFill>
                  <a:srgbClr val="15803D"/>
                </a:solidFill>
                <a:latin typeface="Lato"/>
                <a:ea typeface="Lato"/>
                <a:cs typeface="Lato"/>
                <a:sym typeface="Lato"/>
              </a:rPr>
              <a:t>Sixteen hunger hotspots, from Haiti and Mali to Afghanistan and Yemen, remain at high risk. </a:t>
            </a:r>
            <a:endParaRPr sz="1500" b="1" dirty="0">
              <a:solidFill>
                <a:srgbClr val="15803D"/>
              </a:solidFill>
              <a:latin typeface="Lato"/>
              <a:ea typeface="Lato"/>
              <a:cs typeface="Lato"/>
              <a:sym typeface="Lato"/>
            </a:endParaRPr>
          </a:p>
          <a:p>
            <a:pPr marL="0" marR="0" lvl="0" indent="0" algn="l" rtl="0">
              <a:lnSpc>
                <a:spcPct val="160000"/>
              </a:lnSpc>
              <a:spcBef>
                <a:spcPts val="0"/>
              </a:spcBef>
              <a:spcAft>
                <a:spcPts val="0"/>
              </a:spcAft>
              <a:buNone/>
            </a:pPr>
            <a:r>
              <a:rPr lang="en-US" sz="1500" b="1" dirty="0">
                <a:solidFill>
                  <a:srgbClr val="15803D"/>
                </a:solidFill>
                <a:latin typeface="Lato"/>
                <a:ea typeface="Lato"/>
                <a:cs typeface="Lato"/>
                <a:sym typeface="Lato"/>
              </a:rPr>
              <a:t>Causes</a:t>
            </a:r>
            <a:endParaRPr sz="1500" b="1" dirty="0">
              <a:solidFill>
                <a:srgbClr val="15803D"/>
              </a:solidFill>
              <a:latin typeface="Lato"/>
              <a:ea typeface="Lato"/>
              <a:cs typeface="Lato"/>
              <a:sym typeface="Lato"/>
            </a:endParaRPr>
          </a:p>
          <a:p>
            <a:pPr marL="457200" marR="0" lvl="0" indent="-323850" algn="l" rtl="0">
              <a:lnSpc>
                <a:spcPct val="160000"/>
              </a:lnSpc>
              <a:spcBef>
                <a:spcPts val="0"/>
              </a:spcBef>
              <a:spcAft>
                <a:spcPts val="0"/>
              </a:spcAft>
              <a:buClr>
                <a:srgbClr val="15803D"/>
              </a:buClr>
              <a:buSzPts val="1500"/>
              <a:buFont typeface="Lato"/>
              <a:buChar char="●"/>
            </a:pPr>
            <a:r>
              <a:rPr lang="en-US" sz="1500" b="1" dirty="0">
                <a:solidFill>
                  <a:srgbClr val="15803D"/>
                </a:solidFill>
                <a:latin typeface="Lato"/>
                <a:ea typeface="Lato"/>
                <a:cs typeface="Lato"/>
                <a:sym typeface="Lato"/>
              </a:rPr>
              <a:t>Conflict drives 69 percent of hunger</a:t>
            </a:r>
            <a:endParaRPr sz="1500" b="1" dirty="0">
              <a:solidFill>
                <a:srgbClr val="15803D"/>
              </a:solidFill>
              <a:latin typeface="Lato"/>
              <a:ea typeface="Lato"/>
              <a:cs typeface="Lato"/>
              <a:sym typeface="Lato"/>
            </a:endParaRPr>
          </a:p>
          <a:p>
            <a:pPr marL="457200" marR="0" lvl="0" indent="-323850" algn="l" rtl="0">
              <a:lnSpc>
                <a:spcPct val="160000"/>
              </a:lnSpc>
              <a:spcBef>
                <a:spcPts val="0"/>
              </a:spcBef>
              <a:spcAft>
                <a:spcPts val="0"/>
              </a:spcAft>
              <a:buClr>
                <a:srgbClr val="15803D"/>
              </a:buClr>
              <a:buSzPts val="1500"/>
              <a:buFont typeface="Lato"/>
              <a:buChar char="●"/>
            </a:pPr>
            <a:r>
              <a:rPr lang="en-US" sz="1500" b="1" dirty="0">
                <a:solidFill>
                  <a:srgbClr val="15803D"/>
                </a:solidFill>
                <a:latin typeface="Lato"/>
                <a:ea typeface="Lato"/>
                <a:cs typeface="Lato"/>
                <a:sym typeface="Lato"/>
              </a:rPr>
              <a:t>Climate shocks – droughts, floods, and storms – compound the crisis. </a:t>
            </a:r>
            <a:endParaRPr sz="1500" b="1" dirty="0">
              <a:solidFill>
                <a:srgbClr val="15803D"/>
              </a:solidFill>
              <a:latin typeface="Lato"/>
              <a:ea typeface="Lato"/>
              <a:cs typeface="Lato"/>
              <a:sym typeface="Lato"/>
            </a:endParaRPr>
          </a:p>
          <a:p>
            <a:pPr marL="457200" marR="0" lvl="0" indent="-323850" algn="l" rtl="0">
              <a:lnSpc>
                <a:spcPct val="160000"/>
              </a:lnSpc>
              <a:spcBef>
                <a:spcPts val="0"/>
              </a:spcBef>
              <a:spcAft>
                <a:spcPts val="0"/>
              </a:spcAft>
              <a:buClr>
                <a:srgbClr val="15803D"/>
              </a:buClr>
              <a:buSzPts val="1500"/>
              <a:buFont typeface="Lato"/>
              <a:buChar char="●"/>
            </a:pPr>
            <a:r>
              <a:rPr lang="en-US" sz="1500" b="1" dirty="0">
                <a:solidFill>
                  <a:srgbClr val="15803D"/>
                </a:solidFill>
                <a:latin typeface="Lato"/>
                <a:ea typeface="Lato"/>
                <a:cs typeface="Lato"/>
                <a:sym typeface="Lato"/>
              </a:rPr>
              <a:t>Syria’s crop production is down 60 percent, and Hurricane Melissa recently devastated Jamaica, Haiti, and Cuba.</a:t>
            </a:r>
            <a:endParaRPr sz="1500" b="1" dirty="0">
              <a:solidFill>
                <a:srgbClr val="15803D"/>
              </a:solidFill>
              <a:latin typeface="Lato"/>
              <a:ea typeface="Lato"/>
              <a:cs typeface="Lato"/>
              <a:sym typeface="Lato"/>
            </a:endParaRPr>
          </a:p>
          <a:p>
            <a:pPr marL="0" marR="0" lvl="0" indent="0" algn="l" rtl="0">
              <a:lnSpc>
                <a:spcPct val="160000"/>
              </a:lnSpc>
              <a:spcBef>
                <a:spcPts val="0"/>
              </a:spcBef>
              <a:spcAft>
                <a:spcPts val="0"/>
              </a:spcAft>
              <a:buNone/>
            </a:pPr>
            <a:endParaRPr sz="1500" b="1" dirty="0">
              <a:solidFill>
                <a:srgbClr val="15803D"/>
              </a:solidFill>
              <a:latin typeface="Lato"/>
              <a:ea typeface="Lato"/>
              <a:cs typeface="Lato"/>
              <a:sym typeface="Lato"/>
            </a:endParaRPr>
          </a:p>
          <a:p>
            <a:pPr marL="0" marR="0" lvl="0" indent="0" algn="l" rtl="0">
              <a:lnSpc>
                <a:spcPct val="160000"/>
              </a:lnSpc>
              <a:spcBef>
                <a:spcPts val="0"/>
              </a:spcBef>
              <a:spcAft>
                <a:spcPts val="0"/>
              </a:spcAft>
              <a:buNone/>
            </a:pPr>
            <a:endParaRPr sz="1500" b="1" dirty="0">
              <a:solidFill>
                <a:srgbClr val="15803D"/>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Shape 112"/>
        <p:cNvGrpSpPr/>
        <p:nvPr/>
      </p:nvGrpSpPr>
      <p:grpSpPr>
        <a:xfrm>
          <a:off x="0" y="0"/>
          <a:ext cx="0" cy="0"/>
          <a:chOff x="0" y="0"/>
          <a:chExt cx="0" cy="0"/>
        </a:xfrm>
      </p:grpSpPr>
      <p:pic>
        <p:nvPicPr>
          <p:cNvPr id="113" name="Google Shape;113;p17"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4" name="Google Shape;114;p17"/>
          <p:cNvSpPr txBox="1"/>
          <p:nvPr/>
        </p:nvSpPr>
        <p:spPr>
          <a:xfrm>
            <a:off x="571500" y="571500"/>
            <a:ext cx="11601600" cy="484800"/>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None/>
            </a:pPr>
            <a:r>
              <a:rPr lang="en-US" sz="3150" b="1" i="0" u="none" strike="noStrike" cap="none">
                <a:solidFill>
                  <a:srgbClr val="064E3B"/>
                </a:solidFill>
                <a:latin typeface="Playfair Display"/>
                <a:ea typeface="Playfair Display"/>
                <a:cs typeface="Playfair Display"/>
                <a:sym typeface="Playfair Display"/>
              </a:rPr>
              <a:t>The Global Imperative</a:t>
            </a:r>
            <a:endParaRPr/>
          </a:p>
        </p:txBody>
      </p:sp>
      <p:sp>
        <p:nvSpPr>
          <p:cNvPr id="115" name="Google Shape;115;p17"/>
          <p:cNvSpPr/>
          <p:nvPr/>
        </p:nvSpPr>
        <p:spPr>
          <a:xfrm>
            <a:off x="571500" y="1241970"/>
            <a:ext cx="11049000" cy="19200"/>
          </a:xfrm>
          <a:prstGeom prst="rect">
            <a:avLst/>
          </a:prstGeom>
          <a:solidFill>
            <a:srgbClr val="E5E7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6" name="Google Shape;116;p17"/>
          <p:cNvSpPr txBox="1"/>
          <p:nvPr/>
        </p:nvSpPr>
        <p:spPr>
          <a:xfrm>
            <a:off x="571500" y="2249685"/>
            <a:ext cx="5238900" cy="359483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15803D"/>
                </a:solidFill>
                <a:latin typeface="Lato"/>
                <a:ea typeface="Lato"/>
                <a:cs typeface="Lato"/>
                <a:sym typeface="Lato"/>
              </a:rPr>
              <a:t>The Challenge:</a:t>
            </a:r>
            <a:r>
              <a:rPr lang="en-US" sz="1500" b="0" i="0" u="none" strike="noStrike" cap="none" dirty="0">
                <a:solidFill>
                  <a:srgbClr val="374151"/>
                </a:solidFill>
                <a:latin typeface="Lato"/>
                <a:ea typeface="Lato"/>
                <a:cs typeface="Lato"/>
                <a:sym typeface="Lato"/>
              </a:rPr>
              <a:t> Feeding a growing global population while adhering to sustainable practices is one of the defining challenges of our time.</a:t>
            </a:r>
          </a:p>
          <a:p>
            <a:pPr marL="0" marR="0" lvl="0" indent="0" algn="l" rtl="0">
              <a:lnSpc>
                <a:spcPct val="160000"/>
              </a:lnSpc>
              <a:spcBef>
                <a:spcPts val="0"/>
              </a:spcBef>
              <a:spcAft>
                <a:spcPts val="0"/>
              </a:spcAft>
              <a:buNone/>
            </a:pPr>
            <a:endParaRPr lang="en-US" sz="1500" b="0" i="0" u="none" strike="noStrike" cap="none" dirty="0">
              <a:solidFill>
                <a:srgbClr val="374151"/>
              </a:solidFill>
              <a:latin typeface="Lato"/>
              <a:ea typeface="Lato"/>
              <a:cs typeface="Lato"/>
              <a:sym typeface="Lato"/>
            </a:endParaRPr>
          </a:p>
          <a:p>
            <a:pPr marL="285750" marR="0" lvl="0" indent="-285750" algn="l" rtl="0">
              <a:lnSpc>
                <a:spcPct val="160000"/>
              </a:lnSpc>
              <a:spcBef>
                <a:spcPts val="0"/>
              </a:spcBef>
              <a:spcAft>
                <a:spcPts val="0"/>
              </a:spcAft>
              <a:buFont typeface="Arial" panose="020B0604020202020204" pitchFamily="34" charset="0"/>
              <a:buChar char="•"/>
            </a:pPr>
            <a:r>
              <a:rPr lang="en-US" sz="1500" b="1" i="0" u="none" strike="noStrike" cap="none" dirty="0">
                <a:solidFill>
                  <a:srgbClr val="15803D"/>
                </a:solidFill>
                <a:latin typeface="Lato"/>
                <a:ea typeface="Lato"/>
                <a:cs typeface="Lato"/>
                <a:sym typeface="Lato"/>
              </a:rPr>
              <a:t>SDG 2:</a:t>
            </a:r>
            <a:r>
              <a:rPr lang="en-US" sz="1500" b="0" i="0" u="none" strike="noStrike" cap="none" dirty="0">
                <a:solidFill>
                  <a:srgbClr val="374151"/>
                </a:solidFill>
                <a:latin typeface="Lato"/>
                <a:ea typeface="Lato"/>
                <a:cs typeface="Lato"/>
                <a:sym typeface="Lato"/>
              </a:rPr>
              <a:t> "Zero Hunger" aims to end hunger, achieve food security, and promote sustainable agriculture.</a:t>
            </a:r>
          </a:p>
          <a:p>
            <a:pPr marL="285750" indent="-285750">
              <a:lnSpc>
                <a:spcPct val="160000"/>
              </a:lnSpc>
              <a:buFont typeface="Arial" panose="020B0604020202020204" pitchFamily="34" charset="0"/>
              <a:buChar char="•"/>
            </a:pPr>
            <a:r>
              <a:rPr lang="en-US" sz="1400" b="1" i="0" u="none" strike="noStrike" cap="none" dirty="0">
                <a:solidFill>
                  <a:srgbClr val="15803D"/>
                </a:solidFill>
                <a:latin typeface="Lato"/>
                <a:ea typeface="Lato"/>
                <a:cs typeface="Lato"/>
                <a:sym typeface="Lato"/>
              </a:rPr>
              <a:t>Key Constraints:</a:t>
            </a:r>
            <a:r>
              <a:rPr lang="en-US" sz="1400" b="0" i="0" u="none" strike="noStrike" cap="none" dirty="0">
                <a:solidFill>
                  <a:srgbClr val="374151"/>
                </a:solidFill>
                <a:latin typeface="Lato"/>
                <a:ea typeface="Lato"/>
                <a:cs typeface="Lato"/>
                <a:sym typeface="Lato"/>
              </a:rPr>
              <a:t> Traditional farming is limited by arable land (Space) and growing seasons (Time).</a:t>
            </a:r>
          </a:p>
          <a:p>
            <a:pPr marL="285750" indent="-285750">
              <a:lnSpc>
                <a:spcPct val="160000"/>
              </a:lnSpc>
              <a:buFont typeface="Arial" panose="020B0604020202020204" pitchFamily="34" charset="0"/>
              <a:buChar char="•"/>
            </a:pPr>
            <a:r>
              <a:rPr lang="en-US" sz="1400" b="1" i="0" u="none" strike="noStrike" cap="none" dirty="0">
                <a:solidFill>
                  <a:srgbClr val="15803D"/>
                </a:solidFill>
                <a:latin typeface="Lato"/>
                <a:ea typeface="Lato"/>
                <a:cs typeface="Lato"/>
                <a:sym typeface="Lato"/>
              </a:rPr>
              <a:t>The Question:</a:t>
            </a:r>
            <a:r>
              <a:rPr lang="en-US" sz="1400" b="0" i="0" u="none" strike="noStrike" cap="none" dirty="0">
                <a:solidFill>
                  <a:srgbClr val="374151"/>
                </a:solidFill>
                <a:latin typeface="Lato"/>
                <a:ea typeface="Lato"/>
                <a:cs typeface="Lato"/>
                <a:sym typeface="Lato"/>
              </a:rPr>
              <a:t> How do we produce more with less?</a:t>
            </a:r>
            <a:endParaRPr lang="en-US" dirty="0"/>
          </a:p>
          <a:p>
            <a:pPr marL="0" marR="0" lvl="0" indent="0" algn="l" rtl="0">
              <a:lnSpc>
                <a:spcPct val="160000"/>
              </a:lnSpc>
              <a:spcBef>
                <a:spcPts val="0"/>
              </a:spcBef>
              <a:spcAft>
                <a:spcPts val="0"/>
              </a:spcAft>
              <a:buNone/>
            </a:pPr>
            <a:endParaRPr lang="en-US" dirty="0"/>
          </a:p>
        </p:txBody>
      </p:sp>
      <p:pic>
        <p:nvPicPr>
          <p:cNvPr id="117" name="Google Shape;117;p17" descr="image.png"/>
          <p:cNvPicPr preferRelativeResize="0"/>
          <p:nvPr/>
        </p:nvPicPr>
        <p:blipFill rotWithShape="1">
          <a:blip r:embed="rId4">
            <a:alphaModFix/>
          </a:blip>
          <a:srcRect/>
          <a:stretch/>
        </p:blipFill>
        <p:spPr>
          <a:xfrm>
            <a:off x="6381750" y="2059185"/>
            <a:ext cx="5238750" cy="3810000"/>
          </a:xfrm>
          <a:prstGeom prst="rect">
            <a:avLst/>
          </a:prstGeom>
          <a:noFill/>
          <a:ln>
            <a:noFill/>
          </a:ln>
        </p:spPr>
      </p:pic>
      <p:sp>
        <p:nvSpPr>
          <p:cNvPr id="119" name="Google Shape;119;p17"/>
          <p:cNvSpPr txBox="1"/>
          <p:nvPr/>
        </p:nvSpPr>
        <p:spPr>
          <a:xfrm>
            <a:off x="469900" y="3429000"/>
            <a:ext cx="5048400" cy="689420"/>
          </a:xfrm>
          <a:prstGeom prst="rect">
            <a:avLst/>
          </a:prstGeom>
          <a:noFill/>
          <a:ln>
            <a:noFill/>
          </a:ln>
        </p:spPr>
        <p:txBody>
          <a:bodyPr spcFirstLastPara="1" wrap="square" lIns="114300" tIns="0" rIns="0" bIns="0" anchor="t" anchorCtr="0">
            <a:spAutoFit/>
          </a:bodyPr>
          <a:lstStyle/>
          <a:p>
            <a:pPr>
              <a:lnSpc>
                <a:spcPct val="160000"/>
              </a:lnSpc>
            </a:pPr>
            <a:endParaRPr lang="en-US" dirty="0"/>
          </a:p>
          <a:p>
            <a:pPr marL="0" marR="0" lvl="0" indent="0" algn="l" rtl="0">
              <a:lnSpc>
                <a:spcPct val="160000"/>
              </a:lnSpc>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18"/>
          <p:cNvPicPr preferRelativeResize="0"/>
          <p:nvPr/>
        </p:nvPicPr>
        <p:blipFill>
          <a:blip r:embed="rId3">
            <a:alphaModFix/>
          </a:blip>
          <a:stretch>
            <a:fillRect/>
          </a:stretch>
        </p:blipFill>
        <p:spPr>
          <a:xfrm>
            <a:off x="-123850" y="0"/>
            <a:ext cx="12430918" cy="6857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9"/>
          <p:cNvPicPr preferRelativeResize="0"/>
          <p:nvPr/>
        </p:nvPicPr>
        <p:blipFill>
          <a:blip r:embed="rId3">
            <a:alphaModFix/>
          </a:blip>
          <a:stretch>
            <a:fillRect/>
          </a:stretch>
        </p:blipFill>
        <p:spPr>
          <a:xfrm>
            <a:off x="-136049" y="0"/>
            <a:ext cx="12980746"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Shape 137"/>
        <p:cNvGrpSpPr/>
        <p:nvPr/>
      </p:nvGrpSpPr>
      <p:grpSpPr>
        <a:xfrm>
          <a:off x="0" y="0"/>
          <a:ext cx="0" cy="0"/>
          <a:chOff x="0" y="0"/>
          <a:chExt cx="0" cy="0"/>
        </a:xfrm>
      </p:grpSpPr>
      <p:pic>
        <p:nvPicPr>
          <p:cNvPr id="138" name="Google Shape;138;p20"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39" name="Google Shape;139;p20"/>
          <p:cNvSpPr/>
          <p:nvPr/>
        </p:nvSpPr>
        <p:spPr>
          <a:xfrm>
            <a:off x="5524500" y="2486025"/>
            <a:ext cx="1143000" cy="57150"/>
          </a:xfrm>
          <a:prstGeom prst="rect">
            <a:avLst/>
          </a:prstGeom>
          <a:solidFill>
            <a:srgbClr val="84CC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0" name="Google Shape;140;p20"/>
          <p:cNvSpPr txBox="1"/>
          <p:nvPr/>
        </p:nvSpPr>
        <p:spPr>
          <a:xfrm>
            <a:off x="1335405" y="2828925"/>
            <a:ext cx="952119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1" i="0" u="none" strike="noStrike" cap="none" dirty="0">
                <a:solidFill>
                  <a:srgbClr val="FFFFFF"/>
                </a:solidFill>
                <a:latin typeface="Playfair Display"/>
                <a:ea typeface="Playfair Display"/>
                <a:cs typeface="Playfair Display"/>
                <a:sym typeface="Playfair Display"/>
              </a:rPr>
              <a:t>Module 1: What?</a:t>
            </a:r>
            <a:br>
              <a:rPr lang="en-US" sz="1800" b="0" i="0" u="none" strike="noStrike" cap="none" dirty="0">
                <a:solidFill>
                  <a:schemeClr val="dk1"/>
                </a:solidFill>
                <a:latin typeface="Calibri"/>
                <a:ea typeface="Calibri"/>
                <a:cs typeface="Calibri"/>
                <a:sym typeface="Calibri"/>
              </a:rPr>
            </a:br>
            <a:r>
              <a:rPr lang="en-US" sz="6000" b="1" i="0" u="none" strike="noStrike" cap="none" dirty="0">
                <a:solidFill>
                  <a:srgbClr val="FFFFFF"/>
                </a:solidFill>
                <a:latin typeface="Playfair Display"/>
                <a:ea typeface="Playfair Display"/>
                <a:cs typeface="Playfair Display"/>
                <a:sym typeface="Playfair Display"/>
              </a:rPr>
              <a:t> The Netherlands Anomaly</a:t>
            </a:r>
            <a:endParaRPr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1545</Words>
  <Application>Microsoft Office PowerPoint</Application>
  <PresentationFormat>Widescreen</PresentationFormat>
  <Paragraphs>132</Paragraphs>
  <Slides>28</Slides>
  <Notes>28</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Lato</vt:lpstr>
      <vt:lpstr>Arial</vt:lpstr>
      <vt:lpstr>Playfair Display</vt:lpstr>
      <vt:lpstr>Calibri</vt:lpstr>
      <vt:lpstr>Lato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Brian</dc:creator>
  <cp:lastModifiedBy>Bruce Lee</cp:lastModifiedBy>
  <cp:revision>3</cp:revision>
  <dcterms:modified xsi:type="dcterms:W3CDTF">2025-12-12T00:05:45Z</dcterms:modified>
</cp:coreProperties>
</file>